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9" r:id="rId3"/>
    <p:sldId id="280" r:id="rId4"/>
    <p:sldId id="281" r:id="rId5"/>
    <p:sldId id="265" r:id="rId6"/>
    <p:sldId id="282" r:id="rId7"/>
    <p:sldId id="283" r:id="rId8"/>
    <p:sldId id="284" r:id="rId9"/>
    <p:sldId id="285" r:id="rId10"/>
    <p:sldId id="287" r:id="rId11"/>
    <p:sldId id="259" r:id="rId12"/>
    <p:sldId id="288" r:id="rId13"/>
    <p:sldId id="261" r:id="rId14"/>
    <p:sldId id="292" r:id="rId15"/>
    <p:sldId id="290" r:id="rId16"/>
    <p:sldId id="291" r:id="rId17"/>
    <p:sldId id="278" r:id="rId18"/>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70766" autoAdjust="0"/>
  </p:normalViewPr>
  <p:slideViewPr>
    <p:cSldViewPr snapToGrid="0">
      <p:cViewPr varScale="1">
        <p:scale>
          <a:sx n="78" d="100"/>
          <a:sy n="78" d="100"/>
        </p:scale>
        <p:origin x="1734" y="84"/>
      </p:cViewPr>
      <p:guideLst/>
    </p:cSldViewPr>
  </p:slideViewPr>
  <p:outlineViewPr>
    <p:cViewPr>
      <p:scale>
        <a:sx n="33" d="100"/>
        <a:sy n="33" d="100"/>
      </p:scale>
      <p:origin x="0" y="-144"/>
    </p:cViewPr>
  </p:outlineViewPr>
  <p:notesTextViewPr>
    <p:cViewPr>
      <p:scale>
        <a:sx n="1" d="1"/>
        <a:sy n="1" d="1"/>
      </p:scale>
      <p:origin x="0" y="0"/>
    </p:cViewPr>
  </p:notesTextViewPr>
  <p:sorterViewPr>
    <p:cViewPr>
      <p:scale>
        <a:sx n="140" d="100"/>
        <a:sy n="140" d="100"/>
      </p:scale>
      <p:origin x="0" y="-3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de-DE" b="1"/>
              <a:t>GHG Emissions by category (kg CO2e p.a.)</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9-F3A8-4030-A386-D9529F6C8B40}"/>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8-F3A8-4030-A386-D9529F6C8B40}"/>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7-F3A8-4030-A386-D9529F6C8B40}"/>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6-F3A8-4030-A386-D9529F6C8B40}"/>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5-F3A8-4030-A386-D9529F6C8B4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4-F3A8-4030-A386-D9529F6C8B40}"/>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03-F3A8-4030-A386-D9529F6C8B4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Employee commute</c:v>
                </c:pt>
                <c:pt idx="1">
                  <c:v>Business travel</c:v>
                </c:pt>
                <c:pt idx="2">
                  <c:v>Waste</c:v>
                </c:pt>
                <c:pt idx="3">
                  <c:v>Energy carriers, upstream</c:v>
                </c:pt>
                <c:pt idx="4">
                  <c:v>Vehicle fleet, electric external</c:v>
                </c:pt>
                <c:pt idx="5">
                  <c:v>District heating</c:v>
                </c:pt>
                <c:pt idx="6">
                  <c:v>Power - contractual</c:v>
                </c:pt>
                <c:pt idx="7">
                  <c:v>Power - regional</c:v>
                </c:pt>
                <c:pt idx="8">
                  <c:v>Refrigerant leakage</c:v>
                </c:pt>
                <c:pt idx="9">
                  <c:v>Vehicle fleet, fossil</c:v>
                </c:pt>
                <c:pt idx="10">
                  <c:v>Heat</c:v>
                </c:pt>
              </c:strCache>
            </c:strRef>
          </c:cat>
          <c:val>
            <c:numRef>
              <c:f>Tabelle1!$B$2:$B$12</c:f>
              <c:numCache>
                <c:formatCode>General</c:formatCode>
                <c:ptCount val="11"/>
                <c:pt idx="0">
                  <c:v>210</c:v>
                </c:pt>
                <c:pt idx="1">
                  <c:v>25</c:v>
                </c:pt>
                <c:pt idx="2">
                  <c:v>12</c:v>
                </c:pt>
                <c:pt idx="3">
                  <c:v>3</c:v>
                </c:pt>
                <c:pt idx="4">
                  <c:v>1</c:v>
                </c:pt>
                <c:pt idx="5">
                  <c:v>24</c:v>
                </c:pt>
                <c:pt idx="6">
                  <c:v>0</c:v>
                </c:pt>
                <c:pt idx="7">
                  <c:v>78</c:v>
                </c:pt>
                <c:pt idx="8">
                  <c:v>2</c:v>
                </c:pt>
                <c:pt idx="9">
                  <c:v>29</c:v>
                </c:pt>
                <c:pt idx="10">
                  <c:v>120</c:v>
                </c:pt>
              </c:numCache>
            </c:numRef>
          </c:val>
          <c:extLst>
            <c:ext xmlns:c16="http://schemas.microsoft.com/office/drawing/2014/chart" uri="{C3380CC4-5D6E-409C-BE32-E72D297353CC}">
              <c16:uniqueId val="{00000000-F3A8-4030-A386-D9529F6C8B40}"/>
            </c:ext>
          </c:extLst>
        </c:ser>
        <c:dLbls>
          <c:showLegendKey val="0"/>
          <c:showVal val="0"/>
          <c:showCatName val="0"/>
          <c:showSerName val="0"/>
          <c:showPercent val="0"/>
          <c:showBubbleSize val="0"/>
        </c:dLbls>
        <c:gapWidth val="182"/>
        <c:axId val="820879104"/>
        <c:axId val="820882432"/>
      </c:barChart>
      <c:catAx>
        <c:axId val="82087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820882432"/>
        <c:crosses val="autoZero"/>
        <c:auto val="1"/>
        <c:lblAlgn val="ctr"/>
        <c:lblOffset val="100"/>
        <c:noMultiLvlLbl val="0"/>
      </c:catAx>
      <c:valAx>
        <c:axId val="8208824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208791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mn-lt"/>
                <a:ea typeface="+mn-ea"/>
                <a:cs typeface="+mn-cs"/>
              </a:defRPr>
            </a:pPr>
            <a:r>
              <a:rPr lang="de-DE" b="1"/>
              <a:t>GHG emissions by scopes</a:t>
            </a:r>
          </a:p>
        </c:rich>
      </c:tx>
      <c:overlay val="0"/>
      <c:spPr>
        <a:noFill/>
        <a:ln>
          <a:noFill/>
        </a:ln>
        <a:effectLst/>
      </c:spPr>
      <c:txPr>
        <a:bodyPr rot="0" spcFirstLastPara="1" vertOverflow="ellipsis" vert="horz" wrap="square" anchor="ctr" anchorCtr="1"/>
        <a:lstStyle/>
        <a:p>
          <a:pPr algn="ctr" rtl="0">
            <a:defRPr sz="144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14A-4D1C-8E16-BF692DE3A00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814A-4D1C-8E16-BF692DE3A0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1-408F-BC72-5D25C6E8C80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Scope 1</c:v>
                </c:pt>
                <c:pt idx="1">
                  <c:v>Scope 2</c:v>
                </c:pt>
                <c:pt idx="2">
                  <c:v>Scope 3</c:v>
                </c:pt>
              </c:strCache>
            </c:strRef>
          </c:cat>
          <c:val>
            <c:numRef>
              <c:f>Tabelle1!$B$2:$B$4</c:f>
              <c:numCache>
                <c:formatCode>General</c:formatCode>
                <c:ptCount val="3"/>
                <c:pt idx="0">
                  <c:v>151</c:v>
                </c:pt>
                <c:pt idx="1">
                  <c:v>103</c:v>
                </c:pt>
                <c:pt idx="2">
                  <c:v>250</c:v>
                </c:pt>
              </c:numCache>
            </c:numRef>
          </c:val>
          <c:extLst>
            <c:ext xmlns:c16="http://schemas.microsoft.com/office/drawing/2014/chart" uri="{C3380CC4-5D6E-409C-BE32-E72D297353CC}">
              <c16:uniqueId val="{00000000-814A-4D1C-8E16-BF692DE3A002}"/>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200"/>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Zusammenfassung!$C$6</c:f>
              <c:strCache>
                <c:ptCount val="1"/>
                <c:pt idx="0">
                  <c:v>Emissionen [g CO2e]</c:v>
                </c:pt>
              </c:strCache>
            </c:strRef>
          </c:tx>
          <c:spPr>
            <a:noFill/>
            <a:ln w="25400" cap="flat" cmpd="sng" algn="ctr">
              <a:solidFill>
                <a:schemeClr val="accent3"/>
              </a:solidFill>
              <a:miter lim="800000"/>
            </a:ln>
            <a:effectLst/>
          </c:spPr>
          <c:invertIfNegative val="0"/>
          <c:dPt>
            <c:idx val="0"/>
            <c:invertIfNegative val="0"/>
            <c:bubble3D val="0"/>
            <c:spPr>
              <a:noFill/>
              <a:ln w="25400" cap="flat" cmpd="sng" algn="ctr">
                <a:solidFill>
                  <a:schemeClr val="accent3"/>
                </a:solidFill>
                <a:miter lim="800000"/>
              </a:ln>
              <a:effectLst/>
            </c:spPr>
            <c:extLst>
              <c:ext xmlns:c16="http://schemas.microsoft.com/office/drawing/2014/chart" uri="{C3380CC4-5D6E-409C-BE32-E72D297353CC}">
                <c16:uniqueId val="{00000001-5A0D-4CEC-BD6F-58DF3D242FB8}"/>
              </c:ext>
            </c:extLst>
          </c:dPt>
          <c:dPt>
            <c:idx val="1"/>
            <c:invertIfNegative val="0"/>
            <c:bubble3D val="0"/>
            <c:spPr>
              <a:noFill/>
              <a:ln w="25400" cap="flat" cmpd="sng" algn="ctr">
                <a:solidFill>
                  <a:schemeClr val="accent3"/>
                </a:solidFill>
                <a:miter lim="800000"/>
              </a:ln>
              <a:effectLst/>
            </c:spPr>
            <c:extLst>
              <c:ext xmlns:c16="http://schemas.microsoft.com/office/drawing/2014/chart" uri="{C3380CC4-5D6E-409C-BE32-E72D297353CC}">
                <c16:uniqueId val="{00000003-5A0D-4CEC-BD6F-58DF3D242FB8}"/>
              </c:ext>
            </c:extLst>
          </c:dPt>
          <c:dPt>
            <c:idx val="2"/>
            <c:invertIfNegative val="0"/>
            <c:bubble3D val="0"/>
            <c:spPr>
              <a:noFill/>
              <a:ln w="25400" cap="flat" cmpd="sng" algn="ctr">
                <a:solidFill>
                  <a:schemeClr val="accent3"/>
                </a:solidFill>
                <a:miter lim="800000"/>
              </a:ln>
              <a:effectLst/>
            </c:spPr>
            <c:extLst>
              <c:ext xmlns:c16="http://schemas.microsoft.com/office/drawing/2014/chart" uri="{C3380CC4-5D6E-409C-BE32-E72D297353CC}">
                <c16:uniqueId val="{00000005-5A0D-4CEC-BD6F-58DF3D242FB8}"/>
              </c:ext>
            </c:extLst>
          </c:dPt>
          <c:dPt>
            <c:idx val="3"/>
            <c:invertIfNegative val="0"/>
            <c:bubble3D val="0"/>
            <c:spPr>
              <a:solidFill>
                <a:srgbClr val="C00000"/>
              </a:solidFill>
              <a:ln w="25400" cap="flat" cmpd="sng" algn="ctr">
                <a:solidFill>
                  <a:srgbClr val="C00000"/>
                </a:solidFill>
                <a:miter lim="800000"/>
              </a:ln>
              <a:effectLst/>
            </c:spPr>
            <c:extLst>
              <c:ext xmlns:c16="http://schemas.microsoft.com/office/drawing/2014/chart" uri="{C3380CC4-5D6E-409C-BE32-E72D297353CC}">
                <c16:uniqueId val="{00000007-5A0D-4CEC-BD6F-58DF3D242FB8}"/>
              </c:ext>
            </c:extLst>
          </c:dPt>
          <c:dPt>
            <c:idx val="4"/>
            <c:invertIfNegative val="0"/>
            <c:bubble3D val="0"/>
            <c:spPr>
              <a:noFill/>
              <a:ln w="25400" cap="flat" cmpd="sng" algn="ctr">
                <a:solidFill>
                  <a:schemeClr val="accent3"/>
                </a:solidFill>
                <a:miter lim="800000"/>
              </a:ln>
              <a:effectLst/>
            </c:spPr>
            <c:extLst>
              <c:ext xmlns:c16="http://schemas.microsoft.com/office/drawing/2014/chart" uri="{C3380CC4-5D6E-409C-BE32-E72D297353CC}">
                <c16:uniqueId val="{00000009-5A0D-4CEC-BD6F-58DF3D242FB8}"/>
              </c:ext>
            </c:extLst>
          </c:dPt>
          <c:dPt>
            <c:idx val="5"/>
            <c:invertIfNegative val="0"/>
            <c:bubble3D val="0"/>
            <c:spPr>
              <a:noFill/>
              <a:ln w="25400" cap="flat" cmpd="sng" algn="ctr">
                <a:solidFill>
                  <a:schemeClr val="accent3"/>
                </a:solidFill>
                <a:miter lim="800000"/>
              </a:ln>
              <a:effectLst/>
            </c:spPr>
            <c:extLst>
              <c:ext xmlns:c16="http://schemas.microsoft.com/office/drawing/2014/chart" uri="{C3380CC4-5D6E-409C-BE32-E72D297353CC}">
                <c16:uniqueId val="{0000000B-5A0D-4CEC-BD6F-58DF3D242FB8}"/>
              </c:ext>
            </c:extLst>
          </c:dPt>
          <c:dPt>
            <c:idx val="6"/>
            <c:invertIfNegative val="0"/>
            <c:bubble3D val="0"/>
            <c:spPr>
              <a:noFill/>
              <a:ln w="25400" cap="flat" cmpd="sng" algn="ctr">
                <a:solidFill>
                  <a:schemeClr val="accent3"/>
                </a:solidFill>
                <a:miter lim="800000"/>
              </a:ln>
              <a:effectLst/>
            </c:spPr>
            <c:extLst>
              <c:ext xmlns:c16="http://schemas.microsoft.com/office/drawing/2014/chart" uri="{C3380CC4-5D6E-409C-BE32-E72D297353CC}">
                <c16:uniqueId val="{0000000D-5A0D-4CEC-BD6F-58DF3D242FB8}"/>
              </c:ext>
            </c:extLst>
          </c:dPt>
          <c:cat>
            <c:strRef>
              <c:f>Zusammenfassung!$B$7:$B$13</c:f>
              <c:strCache>
                <c:ptCount val="7"/>
                <c:pt idx="0">
                  <c:v>Rohstoffgewinnung</c:v>
                </c:pt>
                <c:pt idx="1">
                  <c:v>Vorverarbeitung</c:v>
                </c:pt>
                <c:pt idx="2">
                  <c:v>Transport (vorgelagert)</c:v>
                </c:pt>
                <c:pt idx="3">
                  <c:v>Produktion</c:v>
                </c:pt>
                <c:pt idx="4">
                  <c:v>Distribution</c:v>
                </c:pt>
                <c:pt idx="5">
                  <c:v>Nutzung</c:v>
                </c:pt>
                <c:pt idx="6">
                  <c:v>Verwertung / Entsorgung</c:v>
                </c:pt>
              </c:strCache>
            </c:strRef>
          </c:cat>
          <c:val>
            <c:numRef>
              <c:f>Zusammenfassung!$C$7:$C$13</c:f>
              <c:numCache>
                <c:formatCode>_-* #,##0_-;\-* #,##0_-;_-* "-"??_-;_-@_-</c:formatCode>
                <c:ptCount val="7"/>
                <c:pt idx="0">
                  <c:v>3025.5751510586883</c:v>
                </c:pt>
                <c:pt idx="1">
                  <c:v>1100.5240108947999</c:v>
                </c:pt>
                <c:pt idx="2">
                  <c:v>142.67140390227601</c:v>
                </c:pt>
                <c:pt idx="3">
                  <c:v>701.09689213893967</c:v>
                </c:pt>
                <c:pt idx="4">
                  <c:v>116.01351545858147</c:v>
                </c:pt>
                <c:pt idx="5">
                  <c:v>274.12622160000006</c:v>
                </c:pt>
                <c:pt idx="6">
                  <c:v>232.97253167999997</c:v>
                </c:pt>
              </c:numCache>
            </c:numRef>
          </c:val>
          <c:extLst>
            <c:ext xmlns:c16="http://schemas.microsoft.com/office/drawing/2014/chart" uri="{C3380CC4-5D6E-409C-BE32-E72D297353CC}">
              <c16:uniqueId val="{0000000E-5A0D-4CEC-BD6F-58DF3D242FB8}"/>
            </c:ext>
          </c:extLst>
        </c:ser>
        <c:dLbls>
          <c:showLegendKey val="0"/>
          <c:showVal val="0"/>
          <c:showCatName val="0"/>
          <c:showSerName val="0"/>
          <c:showPercent val="0"/>
          <c:showBubbleSize val="0"/>
        </c:dLbls>
        <c:gapWidth val="164"/>
        <c:overlap val="-35"/>
        <c:axId val="1510122128"/>
        <c:axId val="1510128368"/>
      </c:barChart>
      <c:catAx>
        <c:axId val="1510122128"/>
        <c:scaling>
          <c:orientation val="minMax"/>
        </c:scaling>
        <c:delete val="1"/>
        <c:axPos val="b"/>
        <c:numFmt formatCode="General" sourceLinked="1"/>
        <c:majorTickMark val="none"/>
        <c:minorTickMark val="none"/>
        <c:tickLblPos val="nextTo"/>
        <c:crossAx val="1510128368"/>
        <c:crosses val="autoZero"/>
        <c:auto val="1"/>
        <c:lblAlgn val="ctr"/>
        <c:lblOffset val="100"/>
        <c:noMultiLvlLbl val="0"/>
      </c:catAx>
      <c:valAx>
        <c:axId val="1510128368"/>
        <c:scaling>
          <c:orientation val="minMax"/>
        </c:scaling>
        <c:delete val="1"/>
        <c:axPos val="l"/>
        <c:numFmt formatCode="_(* #,##0_);_(* \(#,##0\);_(* &quot;-&quot;_);_(@_)" sourceLinked="0"/>
        <c:majorTickMark val="none"/>
        <c:minorTickMark val="none"/>
        <c:tickLblPos val="nextTo"/>
        <c:crossAx val="1510122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3F42BAE-6980-48CC-8E54-FEB17438F969}" type="datetime1">
              <a:rPr lang="de-DE" smtClean="0"/>
              <a:t>22.02.2024</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de-DE" smtClean="0"/>
              <a:t>Studienbereich - Vorname Name I Event I Datum</a:t>
            </a:r>
            <a:endParaRPr lang="de-DE"/>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E1EAEB3-906A-46B3-A4C2-FE8965C137C8}" type="slidenum">
              <a:rPr lang="de-DE" smtClean="0"/>
              <a:t>‹Nr.›</a:t>
            </a:fld>
            <a:endParaRPr lang="de-DE"/>
          </a:p>
        </p:txBody>
      </p:sp>
    </p:spTree>
    <p:extLst>
      <p:ext uri="{BB962C8B-B14F-4D97-AF65-F5344CB8AC3E}">
        <p14:creationId xmlns:p14="http://schemas.microsoft.com/office/powerpoint/2010/main" val="15547030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0F5D081-99F5-4E55-9335-A3F121243165}" type="datetime1">
              <a:rPr lang="de-DE" smtClean="0"/>
              <a:t>22.02.2024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de-DE" smtClean="0"/>
              <a:t>Studienbereich - Vorname Name I Event I Datum</a:t>
            </a:r>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BCB2680-7E29-4B0C-A48D-7272DF867F6C}" type="slidenum">
              <a:rPr lang="de-DE" smtClean="0"/>
              <a:t>‹Nr.›</a:t>
            </a:fld>
            <a:endParaRPr lang="de-DE"/>
          </a:p>
        </p:txBody>
      </p:sp>
    </p:spTree>
    <p:extLst>
      <p:ext uri="{BB962C8B-B14F-4D97-AF65-F5344CB8AC3E}">
        <p14:creationId xmlns:p14="http://schemas.microsoft.com/office/powerpoint/2010/main" val="9073660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europa.eu/commission/presscorner/detail/de/qanda_23_404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Transitional period of the CBAM between 1 October 2023 and 31 December 2025</a:t>
            </a:r>
          </a:p>
          <a:p>
            <a:endParaRPr lang="en-US" dirty="0" smtClean="0"/>
          </a:p>
          <a:p>
            <a:r>
              <a:rPr lang="en-US" dirty="0" smtClean="0"/>
              <a:t>The IRA directs nearly $400 billion in federal funding to clean energy, with the goal of substantially lowering the nation’s carbon emissions by the end of this decade. The funds will be delivered through a mix of tax incentives, grants, and loan guarantees. Clean electricity and transmission command the biggest slice, followed by clean transportation, including electric-</a:t>
            </a:r>
            <a:r>
              <a:rPr lang="en-US" dirty="0" err="1" smtClean="0"/>
              <a:t>ve</a:t>
            </a:r>
            <a:endParaRPr lang="en-US" dirty="0" smtClean="0"/>
          </a:p>
          <a:p>
            <a:r>
              <a:rPr lang="en-US" dirty="0" smtClean="0"/>
              <a:t>(https://www.mckinsey.com/industries/public-sector/our-insights/the-inflation-reduction-act-heres-whats-in-ithicle (EV) incentives.)</a:t>
            </a:r>
            <a:endParaRPr lang="de-DE" dirty="0"/>
          </a:p>
        </p:txBody>
      </p:sp>
      <p:sp>
        <p:nvSpPr>
          <p:cNvPr id="4" name="Datumsplatzhalter 3"/>
          <p:cNvSpPr>
            <a:spLocks noGrp="1"/>
          </p:cNvSpPr>
          <p:nvPr>
            <p:ph type="dt" idx="10"/>
          </p:nvPr>
        </p:nvSpPr>
        <p:spPr/>
        <p:txBody>
          <a:bodyPr/>
          <a:lstStyle/>
          <a:p>
            <a:fld id="{60F5D081-99F5-4E55-9335-A3F121243165}" type="datetime1">
              <a:rPr lang="de-DE" smtClean="0"/>
              <a:t>22.02.2024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6</a:t>
            </a:fld>
            <a:endParaRPr lang="de-DE"/>
          </a:p>
        </p:txBody>
      </p:sp>
    </p:spTree>
    <p:extLst>
      <p:ext uri="{BB962C8B-B14F-4D97-AF65-F5344CB8AC3E}">
        <p14:creationId xmlns:p14="http://schemas.microsoft.com/office/powerpoint/2010/main" val="113222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Der Inhalt der Nachhaltigkeitsberichterstattung wird durch die European </a:t>
            </a:r>
            <a:r>
              <a:rPr lang="de-DE" b="1" dirty="0" err="1" smtClean="0"/>
              <a:t>Sustainability</a:t>
            </a:r>
            <a:r>
              <a:rPr lang="de-DE" b="1" dirty="0" smtClean="0"/>
              <a:t> Reporting Standards (</a:t>
            </a:r>
            <a:r>
              <a:rPr lang="de-DE" b="1" dirty="0" smtClean="0">
                <a:hlinkClick r:id="rId3" tooltip="Externer Link EC_ESRS"/>
              </a:rPr>
              <a:t>ESRS</a:t>
            </a:r>
            <a:r>
              <a:rPr lang="de-DE" b="1" dirty="0" smtClean="0"/>
              <a:t>) konkretisiert. </a:t>
            </a:r>
          </a:p>
          <a:p>
            <a:r>
              <a:rPr lang="de-DE" dirty="0" smtClean="0"/>
              <a:t>(BAFIN)</a:t>
            </a:r>
          </a:p>
          <a:p>
            <a:endParaRPr lang="de-DE" dirty="0" smtClean="0"/>
          </a:p>
          <a:p>
            <a:r>
              <a:rPr lang="de-DE" b="1" dirty="0" smtClean="0"/>
              <a:t>Relevanz</a:t>
            </a:r>
            <a:r>
              <a:rPr lang="de-DE" b="1" baseline="0" dirty="0" smtClean="0"/>
              <a:t> </a:t>
            </a:r>
            <a:r>
              <a:rPr lang="de-DE" b="1" dirty="0" smtClean="0"/>
              <a:t>Klimawandel: </a:t>
            </a:r>
            <a:r>
              <a:rPr lang="de-DE" dirty="0" smtClean="0"/>
              <a:t>„Kommt ein Unternehmen zu dem Schluss, dass der Klimawandel nicht wesentlich ist, und lässt es daher die Angaben zu diesem Standard aus, muss es eine detaillierte Erläuterung der Schlussfolgerungen seiner Bewertung der Wesentlichkeit in Bezug auf den Klimawandel vorlegen. Diese Bestimmung entspricht den weitreichenden und systemischen Auswirkungen des Klimawandels auf die gesamte Wirtschaft.“</a:t>
            </a:r>
          </a:p>
          <a:p>
            <a:r>
              <a:rPr lang="de-DE" dirty="0" smtClean="0"/>
              <a:t>(https://ec.europa.eu/commission/presscorner/detail/de/qanda_23_4043)</a:t>
            </a:r>
            <a:endParaRPr lang="de-DE" dirty="0"/>
          </a:p>
        </p:txBody>
      </p:sp>
      <p:sp>
        <p:nvSpPr>
          <p:cNvPr id="4" name="Datumsplatzhalter 3"/>
          <p:cNvSpPr>
            <a:spLocks noGrp="1"/>
          </p:cNvSpPr>
          <p:nvPr>
            <p:ph type="dt" idx="10"/>
          </p:nvPr>
        </p:nvSpPr>
        <p:spPr/>
        <p:txBody>
          <a:bodyPr/>
          <a:lstStyle/>
          <a:p>
            <a:fld id="{60F5D081-99F5-4E55-9335-A3F121243165}" type="datetime1">
              <a:rPr lang="de-DE" smtClean="0"/>
              <a:t>22.02.2024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16</a:t>
            </a:fld>
            <a:endParaRPr lang="de-DE"/>
          </a:p>
        </p:txBody>
      </p:sp>
    </p:spTree>
    <p:extLst>
      <p:ext uri="{BB962C8B-B14F-4D97-AF65-F5344CB8AC3E}">
        <p14:creationId xmlns:p14="http://schemas.microsoft.com/office/powerpoint/2010/main" val="115500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smtClean="0">
                <a:solidFill>
                  <a:schemeClr val="bg1"/>
                </a:solidFill>
                <a:latin typeface="AplusTextLight" panose="020B0604020202020204" pitchFamily="34" charset="0"/>
                <a:cs typeface="AplusTextLight" panose="020B0604020202020204" pitchFamily="34" charset="0"/>
              </a:rPr>
              <a:t>Hochschule</a:t>
            </a:r>
            <a:r>
              <a:rPr lang="de-DE" dirty="0" smtClean="0">
                <a:solidFill>
                  <a:schemeClr val="bg1"/>
                </a:solidFill>
              </a:rPr>
              <a:t> </a:t>
            </a:r>
            <a:r>
              <a:rPr lang="de-DE" dirty="0" smtClean="0">
                <a:solidFill>
                  <a:schemeClr val="bg1"/>
                </a:solidFill>
                <a:latin typeface="AplusTextRegular" panose="020B0604020202020204" pitchFamily="34" charset="0"/>
                <a:cs typeface="AplusTextRegular" panose="020B0604020202020204" pitchFamily="34" charset="0"/>
              </a:rPr>
              <a:t>für Technik </a:t>
            </a:r>
            <a:r>
              <a:rPr lang="de-DE" dirty="0" smtClean="0">
                <a:solidFill>
                  <a:schemeClr val="bg1"/>
                </a:solidFill>
                <a:latin typeface="AplusTextBold" panose="020B0604020202020204" pitchFamily="34" charset="0"/>
                <a:cs typeface="AplusTextBold" panose="020B0604020202020204" pitchFamily="34" charset="0"/>
              </a:rPr>
              <a:t>Stuttgart</a:t>
            </a:r>
            <a:endParaRPr lang="de-DE" dirty="0">
              <a:solidFill>
                <a:schemeClr val="bg1"/>
              </a:solidFill>
              <a:latin typeface="AplusTextBold" panose="020B0604020202020204" pitchFamily="34" charset="0"/>
              <a:cs typeface="AplusTextBold" panose="020B0604020202020204" pitchFamily="34" charset="0"/>
            </a:endParaRP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smtClean="0"/>
              <a:t>Bastian Schröter | Z+G </a:t>
            </a:r>
            <a:r>
              <a:rPr lang="de-DE" dirty="0" err="1" smtClean="0"/>
              <a:t>Sales</a:t>
            </a:r>
            <a:r>
              <a:rPr lang="de-DE" dirty="0" smtClean="0"/>
              <a:t> Conference | </a:t>
            </a:r>
            <a:fld id="{0EC503C3-1FDA-4816-B487-A04568C4B001}" type="datetime1">
              <a:rPr lang="de-DE" smtClean="0"/>
              <a:pPr/>
              <a:t>22.02.2024</a:t>
            </a:fld>
            <a:r>
              <a:rPr lang="de-DE" dirty="0" smtClean="0"/>
              <a:t> I Slide </a:t>
            </a:r>
            <a:fld id="{AE134E98-7F50-4DA8-96E0-D9CF8C66C9D6}" type="slidenum">
              <a:rPr lang="de-DE" smtClean="0"/>
              <a:pPr/>
              <a:t>‹Nr.›</a:t>
            </a:fld>
            <a:endParaRPr lang="de-DE" dirty="0"/>
          </a:p>
        </p:txBody>
      </p:sp>
      <p:sp>
        <p:nvSpPr>
          <p:cNvPr id="6" name="Rechteck 5"/>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878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29513" y="2343206"/>
            <a:ext cx="11024287" cy="3988431"/>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smtClean="0">
                <a:solidFill>
                  <a:schemeClr val="bg1"/>
                </a:solidFill>
                <a:latin typeface="AplusTextLight" panose="020B0604020202020204" pitchFamily="34" charset="0"/>
                <a:cs typeface="AplusTextLight" panose="020B0604020202020204" pitchFamily="34" charset="0"/>
              </a:rPr>
              <a:t>Hochschule</a:t>
            </a:r>
            <a:r>
              <a:rPr lang="de-DE" dirty="0" smtClean="0">
                <a:solidFill>
                  <a:schemeClr val="bg1"/>
                </a:solidFill>
              </a:rPr>
              <a:t> </a:t>
            </a:r>
            <a:r>
              <a:rPr lang="de-DE" dirty="0" smtClean="0">
                <a:solidFill>
                  <a:schemeClr val="bg1"/>
                </a:solidFill>
                <a:latin typeface="AplusTextRegular" panose="020B0604020202020204" pitchFamily="34" charset="0"/>
                <a:cs typeface="AplusTextRegular" panose="020B0604020202020204" pitchFamily="34" charset="0"/>
              </a:rPr>
              <a:t>für Technik </a:t>
            </a:r>
            <a:r>
              <a:rPr lang="de-DE" dirty="0" smtClean="0">
                <a:solidFill>
                  <a:schemeClr val="bg1"/>
                </a:solidFill>
                <a:latin typeface="AplusTextBold" panose="020B0604020202020204" pitchFamily="34" charset="0"/>
                <a:cs typeface="AplusTextBold" panose="020B0604020202020204" pitchFamily="34" charset="0"/>
              </a:rPr>
              <a:t>Stuttgart</a:t>
            </a:r>
            <a:endParaRPr lang="de-DE" dirty="0">
              <a:solidFill>
                <a:schemeClr val="bg1"/>
              </a:solidFill>
              <a:latin typeface="AplusTextBold" panose="020B0604020202020204" pitchFamily="34" charset="0"/>
              <a:cs typeface="AplusTextBold" panose="020B0604020202020204" pitchFamily="34" charset="0"/>
            </a:endParaRP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solidFill>
                  <a:schemeClr val="tx1">
                    <a:lumMod val="50000"/>
                    <a:lumOff val="50000"/>
                  </a:schemeClr>
                </a:solidFill>
              </a:defRPr>
            </a:lvl1pPr>
          </a:lstStyle>
          <a:p>
            <a:r>
              <a:rPr lang="de-DE" dirty="0" smtClean="0"/>
              <a:t>Bastian Schröter | Z+G </a:t>
            </a:r>
            <a:r>
              <a:rPr lang="de-DE" dirty="0" err="1" smtClean="0"/>
              <a:t>Sales</a:t>
            </a:r>
            <a:r>
              <a:rPr lang="de-DE" dirty="0" smtClean="0"/>
              <a:t> Conference | </a:t>
            </a:r>
            <a:fld id="{60D90023-6FF0-4200-80DE-2B177EA99075}" type="datetime1">
              <a:rPr lang="de-DE" smtClean="0"/>
              <a:pPr/>
              <a:t>22.02.2024</a:t>
            </a:fld>
            <a:r>
              <a:rPr lang="de-DE" dirty="0" smtClean="0"/>
              <a:t> I Slide </a:t>
            </a:r>
            <a:fld id="{AE134E98-7F50-4DA8-96E0-D9CF8C66C9D6}" type="slidenum">
              <a:rPr lang="de-DE" smtClean="0"/>
              <a:pPr/>
              <a:t>‹Nr.›</a:t>
            </a:fld>
            <a:endParaRPr lang="de-DE" dirty="0"/>
          </a:p>
        </p:txBody>
      </p:sp>
      <p:sp>
        <p:nvSpPr>
          <p:cNvPr id="4" name="Rechteck 3"/>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platzhalter 1"/>
          <p:cNvSpPr>
            <a:spLocks noGrp="1"/>
          </p:cNvSpPr>
          <p:nvPr>
            <p:ph type="title"/>
          </p:nvPr>
        </p:nvSpPr>
        <p:spPr>
          <a:xfrm>
            <a:off x="329513" y="757500"/>
            <a:ext cx="10515600" cy="953396"/>
          </a:xfrm>
          <a:prstGeom prst="rect">
            <a:avLst/>
          </a:prstGeom>
        </p:spPr>
        <p:txBody>
          <a:bodyPr vert="horz" lIns="91440" tIns="45720" rIns="91440" bIns="45720" rtlCol="0" anchor="t">
            <a:noAutofit/>
          </a:bodyPr>
          <a:lstStyle/>
          <a:p>
            <a:r>
              <a:rPr lang="de-DE" dirty="0" smtClean="0"/>
              <a:t>Titelmasterformat durch Klicken bearbeiten</a:t>
            </a:r>
            <a:endParaRPr lang="de-DE" dirty="0"/>
          </a:p>
        </p:txBody>
      </p:sp>
      <p:sp>
        <p:nvSpPr>
          <p:cNvPr id="10" name="Fußzeilenplatzhalter 4"/>
          <p:cNvSpPr>
            <a:spLocks noGrp="1"/>
          </p:cNvSpPr>
          <p:nvPr>
            <p:ph type="ftr" sz="quarter" idx="3"/>
          </p:nvPr>
        </p:nvSpPr>
        <p:spPr>
          <a:xfrm>
            <a:off x="329513" y="1720384"/>
            <a:ext cx="4114800" cy="365125"/>
          </a:xfrm>
          <a:prstGeom prst="rect">
            <a:avLst/>
          </a:prstGeom>
        </p:spPr>
        <p:txBody>
          <a:bodyPr vert="horz" lIns="91440" tIns="45720" rIns="91440" bIns="45720" rtlCol="0" anchor="ctr"/>
          <a:lstStyle>
            <a:lvl1pPr algn="l">
              <a:defRPr sz="1600" b="1">
                <a:solidFill>
                  <a:schemeClr val="tx1">
                    <a:tint val="75000"/>
                  </a:schemeClr>
                </a:solidFill>
              </a:defRPr>
            </a:lvl1pPr>
          </a:lstStyle>
          <a:p>
            <a:endParaRPr lang="de-DE"/>
          </a:p>
        </p:txBody>
      </p:sp>
    </p:spTree>
    <p:extLst>
      <p:ext uri="{BB962C8B-B14F-4D97-AF65-F5344CB8AC3E}">
        <p14:creationId xmlns:p14="http://schemas.microsoft.com/office/powerpoint/2010/main" val="973228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smtClean="0">
                <a:solidFill>
                  <a:schemeClr val="bg1"/>
                </a:solidFill>
                <a:latin typeface="AplusTextLight" panose="020B0604020202020204" pitchFamily="34" charset="0"/>
                <a:cs typeface="AplusTextLight" panose="020B0604020202020204" pitchFamily="34" charset="0"/>
              </a:rPr>
              <a:t>Hochschule</a:t>
            </a:r>
            <a:r>
              <a:rPr lang="de-DE" dirty="0" smtClean="0">
                <a:solidFill>
                  <a:schemeClr val="bg1"/>
                </a:solidFill>
              </a:rPr>
              <a:t> </a:t>
            </a:r>
            <a:r>
              <a:rPr lang="de-DE" dirty="0" smtClean="0">
                <a:solidFill>
                  <a:schemeClr val="bg1"/>
                </a:solidFill>
                <a:latin typeface="AplusTextRegular" panose="020B0604020202020204" pitchFamily="34" charset="0"/>
                <a:cs typeface="AplusTextRegular" panose="020B0604020202020204" pitchFamily="34" charset="0"/>
              </a:rPr>
              <a:t>für Technik </a:t>
            </a:r>
            <a:r>
              <a:rPr lang="de-DE" dirty="0" smtClean="0">
                <a:solidFill>
                  <a:schemeClr val="bg1"/>
                </a:solidFill>
                <a:latin typeface="AplusTextBold" panose="020B0604020202020204" pitchFamily="34" charset="0"/>
                <a:cs typeface="AplusTextBold" panose="020B0604020202020204" pitchFamily="34" charset="0"/>
              </a:rPr>
              <a:t>Stuttgart</a:t>
            </a:r>
            <a:endParaRPr lang="de-DE" dirty="0">
              <a:solidFill>
                <a:schemeClr val="bg1"/>
              </a:solidFill>
              <a:latin typeface="AplusTextBold" panose="020B0604020202020204" pitchFamily="34" charset="0"/>
              <a:cs typeface="AplusTextBold" panose="020B0604020202020204" pitchFamily="34" charset="0"/>
            </a:endParaRP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smtClean="0"/>
              <a:t>Bastian Schröter | Z+G </a:t>
            </a:r>
            <a:r>
              <a:rPr lang="de-DE" dirty="0" err="1" smtClean="0"/>
              <a:t>Sales</a:t>
            </a:r>
            <a:r>
              <a:rPr lang="de-DE" dirty="0" smtClean="0"/>
              <a:t> Conference | </a:t>
            </a:r>
            <a:fld id="{275F9F16-4857-40BC-9E25-0A32CC97FA97}" type="datetime1">
              <a:rPr lang="de-DE" smtClean="0"/>
              <a:pPr/>
              <a:t>22.02.2024</a:t>
            </a:fld>
            <a:r>
              <a:rPr lang="de-DE" dirty="0" smtClean="0"/>
              <a:t> I Slide </a:t>
            </a:r>
            <a:fld id="{AE134E98-7F50-4DA8-96E0-D9CF8C66C9D6}" type="slidenum">
              <a:rPr lang="de-DE" smtClean="0"/>
              <a:pPr/>
              <a:t>‹Nr.›</a:t>
            </a:fld>
            <a:endParaRPr lang="de-DE" dirty="0"/>
          </a:p>
        </p:txBody>
      </p:sp>
    </p:spTree>
    <p:extLst>
      <p:ext uri="{BB962C8B-B14F-4D97-AF65-F5344CB8AC3E}">
        <p14:creationId xmlns:p14="http://schemas.microsoft.com/office/powerpoint/2010/main" val="39730278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36175" y="2221840"/>
            <a:ext cx="5327337" cy="410979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889812" y="2221840"/>
            <a:ext cx="5463988" cy="4109797"/>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feld 7"/>
          <p:cNvSpPr txBox="1"/>
          <p:nvPr userDrawn="1"/>
        </p:nvSpPr>
        <p:spPr>
          <a:xfrm>
            <a:off x="0" y="0"/>
            <a:ext cx="12192000" cy="369332"/>
          </a:xfrm>
          <a:prstGeom prst="rect">
            <a:avLst/>
          </a:prstGeom>
          <a:solidFill>
            <a:srgbClr val="C00000"/>
          </a:solidFill>
        </p:spPr>
        <p:txBody>
          <a:bodyPr wrap="square" rtlCol="0">
            <a:spAutoFit/>
          </a:bodyPr>
          <a:lstStyle/>
          <a:p>
            <a:r>
              <a:rPr lang="de-DE" dirty="0" smtClean="0">
                <a:solidFill>
                  <a:schemeClr val="bg1"/>
                </a:solidFill>
                <a:latin typeface="AplusTextLight" panose="020B0604020202020204" pitchFamily="34" charset="0"/>
                <a:cs typeface="AplusTextLight" panose="020B0604020202020204" pitchFamily="34" charset="0"/>
              </a:rPr>
              <a:t>Hochschule</a:t>
            </a:r>
            <a:r>
              <a:rPr lang="de-DE" dirty="0" smtClean="0">
                <a:solidFill>
                  <a:schemeClr val="bg1"/>
                </a:solidFill>
              </a:rPr>
              <a:t> </a:t>
            </a:r>
            <a:r>
              <a:rPr lang="de-DE" dirty="0" smtClean="0">
                <a:solidFill>
                  <a:schemeClr val="bg1"/>
                </a:solidFill>
                <a:latin typeface="AplusTextRegular" panose="020B0604020202020204" pitchFamily="34" charset="0"/>
                <a:cs typeface="AplusTextRegular" panose="020B0604020202020204" pitchFamily="34" charset="0"/>
              </a:rPr>
              <a:t>für Technik </a:t>
            </a:r>
            <a:r>
              <a:rPr lang="de-DE" dirty="0" smtClean="0">
                <a:solidFill>
                  <a:schemeClr val="bg1"/>
                </a:solidFill>
                <a:latin typeface="AplusTextBold" panose="020B0604020202020204" pitchFamily="34" charset="0"/>
                <a:cs typeface="AplusTextBold" panose="020B0604020202020204" pitchFamily="34" charset="0"/>
              </a:rPr>
              <a:t>Stuttgart</a:t>
            </a:r>
            <a:endParaRPr lang="de-DE" dirty="0">
              <a:solidFill>
                <a:schemeClr val="bg1"/>
              </a:solidFill>
              <a:latin typeface="AplusTextBold" panose="020B0604020202020204" pitchFamily="34" charset="0"/>
              <a:cs typeface="AplusTextBold" panose="020B0604020202020204" pitchFamily="34" charset="0"/>
            </a:endParaRPr>
          </a:p>
        </p:txBody>
      </p:sp>
      <p:sp>
        <p:nvSpPr>
          <p:cNvPr id="10"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smtClean="0"/>
              <a:t>Bastian Schröter | Z+G </a:t>
            </a:r>
            <a:r>
              <a:rPr lang="de-DE" dirty="0" err="1" smtClean="0"/>
              <a:t>Sales</a:t>
            </a:r>
            <a:r>
              <a:rPr lang="de-DE" dirty="0" smtClean="0"/>
              <a:t> Conference | </a:t>
            </a:r>
            <a:fld id="{36E49A0B-057A-4898-A4DC-416E7813A08A}" type="datetime1">
              <a:rPr lang="de-DE" smtClean="0"/>
              <a:pPr/>
              <a:t>22.02.2024</a:t>
            </a:fld>
            <a:r>
              <a:rPr lang="de-DE" dirty="0" smtClean="0"/>
              <a:t> I Slide </a:t>
            </a:r>
            <a:fld id="{AE134E98-7F50-4DA8-96E0-D9CF8C66C9D6}" type="slidenum">
              <a:rPr lang="de-DE" smtClean="0"/>
              <a:pPr/>
              <a:t>‹Nr.›</a:t>
            </a:fld>
            <a:endParaRPr lang="de-DE" dirty="0"/>
          </a:p>
        </p:txBody>
      </p:sp>
      <p:sp>
        <p:nvSpPr>
          <p:cNvPr id="7" name="Titelplatzhalter 1"/>
          <p:cNvSpPr>
            <a:spLocks noGrp="1"/>
          </p:cNvSpPr>
          <p:nvPr>
            <p:ph type="title"/>
          </p:nvPr>
        </p:nvSpPr>
        <p:spPr>
          <a:xfrm>
            <a:off x="329513" y="757500"/>
            <a:ext cx="10515600" cy="953396"/>
          </a:xfrm>
          <a:prstGeom prst="rect">
            <a:avLst/>
          </a:prstGeom>
        </p:spPr>
        <p:txBody>
          <a:bodyPr vert="horz" lIns="91440" tIns="45720" rIns="91440" bIns="45720" rtlCol="0" anchor="t">
            <a:noAutofit/>
          </a:bodyPr>
          <a:lstStyle/>
          <a:p>
            <a:r>
              <a:rPr lang="de-DE" dirty="0" smtClean="0"/>
              <a:t>Titelmasterformat durch Klicken bearbeiten</a:t>
            </a:r>
            <a:endParaRPr lang="de-DE" dirty="0"/>
          </a:p>
        </p:txBody>
      </p:sp>
      <p:sp>
        <p:nvSpPr>
          <p:cNvPr id="9" name="Fußzeilenplatzhalter 4"/>
          <p:cNvSpPr>
            <a:spLocks noGrp="1"/>
          </p:cNvSpPr>
          <p:nvPr>
            <p:ph type="ftr" sz="quarter" idx="3"/>
          </p:nvPr>
        </p:nvSpPr>
        <p:spPr>
          <a:xfrm>
            <a:off x="329513" y="1720384"/>
            <a:ext cx="4114800" cy="365125"/>
          </a:xfrm>
          <a:prstGeom prst="rect">
            <a:avLst/>
          </a:prstGeom>
        </p:spPr>
        <p:txBody>
          <a:bodyPr vert="horz" lIns="91440" tIns="45720" rIns="91440" bIns="45720" rtlCol="0" anchor="ctr"/>
          <a:lstStyle>
            <a:lvl1pPr algn="l">
              <a:defRPr sz="1600" b="1">
                <a:solidFill>
                  <a:schemeClr val="tx1">
                    <a:tint val="75000"/>
                  </a:schemeClr>
                </a:solidFill>
              </a:defRPr>
            </a:lvl1pPr>
          </a:lstStyle>
          <a:p>
            <a:endParaRPr lang="de-DE"/>
          </a:p>
        </p:txBody>
      </p:sp>
    </p:spTree>
    <p:extLst>
      <p:ext uri="{BB962C8B-B14F-4D97-AF65-F5344CB8AC3E}">
        <p14:creationId xmlns:p14="http://schemas.microsoft.com/office/powerpoint/2010/main" val="8585724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855937"/>
            <a:ext cx="10515600" cy="1196639"/>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2181500"/>
            <a:ext cx="5157787"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4" name="Inhaltsplatzhalter 3"/>
          <p:cNvSpPr>
            <a:spLocks noGrp="1"/>
          </p:cNvSpPr>
          <p:nvPr>
            <p:ph sz="half" idx="2"/>
          </p:nvPr>
        </p:nvSpPr>
        <p:spPr>
          <a:xfrm>
            <a:off x="839788" y="3005412"/>
            <a:ext cx="5157787" cy="33262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2181500"/>
            <a:ext cx="5183188"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3005412"/>
            <a:ext cx="5183188" cy="33262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Textfeld 9"/>
          <p:cNvSpPr txBox="1"/>
          <p:nvPr userDrawn="1"/>
        </p:nvSpPr>
        <p:spPr>
          <a:xfrm>
            <a:off x="0" y="0"/>
            <a:ext cx="12192000" cy="369332"/>
          </a:xfrm>
          <a:prstGeom prst="rect">
            <a:avLst/>
          </a:prstGeom>
          <a:solidFill>
            <a:srgbClr val="C00000"/>
          </a:solidFill>
        </p:spPr>
        <p:txBody>
          <a:bodyPr wrap="square" rtlCol="0">
            <a:spAutoFit/>
          </a:bodyPr>
          <a:lstStyle/>
          <a:p>
            <a:r>
              <a:rPr lang="de-DE" dirty="0" smtClean="0">
                <a:solidFill>
                  <a:schemeClr val="bg1"/>
                </a:solidFill>
                <a:latin typeface="AplusTextLight" panose="020B0604020202020204" pitchFamily="34" charset="0"/>
                <a:cs typeface="AplusTextLight" panose="020B0604020202020204" pitchFamily="34" charset="0"/>
              </a:rPr>
              <a:t>Hochschule</a:t>
            </a:r>
            <a:r>
              <a:rPr lang="de-DE" dirty="0" smtClean="0">
                <a:solidFill>
                  <a:schemeClr val="bg1"/>
                </a:solidFill>
              </a:rPr>
              <a:t> </a:t>
            </a:r>
            <a:r>
              <a:rPr lang="de-DE" dirty="0" smtClean="0">
                <a:solidFill>
                  <a:schemeClr val="bg1"/>
                </a:solidFill>
                <a:latin typeface="AplusTextRegular" panose="020B0604020202020204" pitchFamily="34" charset="0"/>
                <a:cs typeface="AplusTextRegular" panose="020B0604020202020204" pitchFamily="34" charset="0"/>
              </a:rPr>
              <a:t>für Technik </a:t>
            </a:r>
            <a:r>
              <a:rPr lang="de-DE" dirty="0" smtClean="0">
                <a:solidFill>
                  <a:schemeClr val="bg1"/>
                </a:solidFill>
                <a:latin typeface="AplusTextBold" panose="020B0604020202020204" pitchFamily="34" charset="0"/>
                <a:cs typeface="AplusTextBold" panose="020B0604020202020204" pitchFamily="34" charset="0"/>
              </a:rPr>
              <a:t>Stuttgart</a:t>
            </a:r>
            <a:endParaRPr lang="de-DE" dirty="0">
              <a:solidFill>
                <a:schemeClr val="bg1"/>
              </a:solidFill>
              <a:latin typeface="AplusTextBold" panose="020B0604020202020204" pitchFamily="34" charset="0"/>
              <a:cs typeface="AplusTextBold" panose="020B0604020202020204" pitchFamily="34" charset="0"/>
            </a:endParaRPr>
          </a:p>
        </p:txBody>
      </p:sp>
      <p:sp>
        <p:nvSpPr>
          <p:cNvPr id="12" name="Foliennummernplatzhalter 5"/>
          <p:cNvSpPr>
            <a:spLocks noGrp="1"/>
          </p:cNvSpPr>
          <p:nvPr>
            <p:ph type="sldNum" sz="quarter" idx="10"/>
          </p:nvPr>
        </p:nvSpPr>
        <p:spPr>
          <a:xfrm>
            <a:off x="8773298" y="6331637"/>
            <a:ext cx="3089189" cy="365125"/>
          </a:xfrm>
          <a:prstGeom prst="rect">
            <a:avLst/>
          </a:prstGeom>
        </p:spPr>
        <p:txBody>
          <a:bodyPr/>
          <a:lstStyle>
            <a:lvl1pPr>
              <a:defRPr sz="900"/>
            </a:lvl1pPr>
          </a:lstStyle>
          <a:p>
            <a:r>
              <a:rPr lang="de-DE" dirty="0" smtClean="0"/>
              <a:t>Bastian Schröter | Z+G </a:t>
            </a:r>
            <a:r>
              <a:rPr lang="de-DE" dirty="0" err="1" smtClean="0"/>
              <a:t>Sales</a:t>
            </a:r>
            <a:r>
              <a:rPr lang="de-DE" dirty="0" smtClean="0"/>
              <a:t> Conference | </a:t>
            </a:r>
            <a:fld id="{114424DE-7183-4EA1-807E-ED4EEBED0608}" type="datetime1">
              <a:rPr lang="de-DE" smtClean="0"/>
              <a:pPr/>
              <a:t>22.02.2024</a:t>
            </a:fld>
            <a:r>
              <a:rPr lang="de-DE" dirty="0" smtClean="0"/>
              <a:t> I Slide </a:t>
            </a:r>
            <a:fld id="{AE134E98-7F50-4DA8-96E0-D9CF8C66C9D6}" type="slidenum">
              <a:rPr lang="de-DE" smtClean="0"/>
              <a:pPr/>
              <a:t>‹Nr.›</a:t>
            </a:fld>
            <a:endParaRPr lang="de-DE" dirty="0"/>
          </a:p>
        </p:txBody>
      </p:sp>
    </p:spTree>
    <p:extLst>
      <p:ext uri="{BB962C8B-B14F-4D97-AF65-F5344CB8AC3E}">
        <p14:creationId xmlns:p14="http://schemas.microsoft.com/office/powerpoint/2010/main" val="1443454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6" name="Textfeld 5"/>
          <p:cNvSpPr txBox="1"/>
          <p:nvPr userDrawn="1"/>
        </p:nvSpPr>
        <p:spPr>
          <a:xfrm>
            <a:off x="0" y="0"/>
            <a:ext cx="12192000" cy="369332"/>
          </a:xfrm>
          <a:prstGeom prst="rect">
            <a:avLst/>
          </a:prstGeom>
          <a:solidFill>
            <a:srgbClr val="C00000"/>
          </a:solidFill>
        </p:spPr>
        <p:txBody>
          <a:bodyPr wrap="square" rtlCol="0">
            <a:spAutoFit/>
          </a:bodyPr>
          <a:lstStyle/>
          <a:p>
            <a:r>
              <a:rPr lang="de-DE" dirty="0" smtClean="0">
                <a:solidFill>
                  <a:schemeClr val="bg1"/>
                </a:solidFill>
                <a:latin typeface="AplusTextLight" panose="020B0604020202020204" pitchFamily="34" charset="0"/>
                <a:cs typeface="AplusTextLight" panose="020B0604020202020204" pitchFamily="34" charset="0"/>
              </a:rPr>
              <a:t>Hochschule</a:t>
            </a:r>
            <a:r>
              <a:rPr lang="de-DE" dirty="0" smtClean="0">
                <a:solidFill>
                  <a:schemeClr val="bg1"/>
                </a:solidFill>
              </a:rPr>
              <a:t> </a:t>
            </a:r>
            <a:r>
              <a:rPr lang="de-DE" dirty="0" smtClean="0">
                <a:solidFill>
                  <a:schemeClr val="bg1"/>
                </a:solidFill>
                <a:latin typeface="AplusTextRegular" panose="020B0604020202020204" pitchFamily="34" charset="0"/>
                <a:cs typeface="AplusTextRegular" panose="020B0604020202020204" pitchFamily="34" charset="0"/>
              </a:rPr>
              <a:t>für Technik </a:t>
            </a:r>
            <a:r>
              <a:rPr lang="de-DE" dirty="0" smtClean="0">
                <a:solidFill>
                  <a:schemeClr val="bg1"/>
                </a:solidFill>
                <a:latin typeface="AplusTextBold" panose="020B0604020202020204" pitchFamily="34" charset="0"/>
                <a:cs typeface="AplusTextBold" panose="020B0604020202020204" pitchFamily="34" charset="0"/>
              </a:rPr>
              <a:t>Stuttgart</a:t>
            </a:r>
            <a:endParaRPr lang="de-DE" dirty="0">
              <a:solidFill>
                <a:schemeClr val="bg1"/>
              </a:solidFill>
              <a:latin typeface="AplusTextBold" panose="020B0604020202020204" pitchFamily="34" charset="0"/>
              <a:cs typeface="AplusTextBold" panose="020B0604020202020204" pitchFamily="34" charset="0"/>
            </a:endParaRPr>
          </a:p>
        </p:txBody>
      </p:sp>
      <p:sp>
        <p:nvSpPr>
          <p:cNvPr id="8"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smtClean="0"/>
              <a:t>Bastian Schröter | Z+G </a:t>
            </a:r>
            <a:r>
              <a:rPr lang="de-DE" dirty="0" err="1" smtClean="0"/>
              <a:t>Sales</a:t>
            </a:r>
            <a:r>
              <a:rPr lang="de-DE" dirty="0" smtClean="0"/>
              <a:t> Conference | </a:t>
            </a:r>
            <a:fld id="{B2466B49-AFCC-4C1A-B073-667D22B89040}" type="datetime1">
              <a:rPr lang="de-DE" smtClean="0"/>
              <a:pPr/>
              <a:t>22.02.2024</a:t>
            </a:fld>
            <a:r>
              <a:rPr lang="de-DE" dirty="0" smtClean="0"/>
              <a:t> I Slide </a:t>
            </a:r>
            <a:fld id="{AE134E98-7F50-4DA8-96E0-D9CF8C66C9D6}" type="slidenum">
              <a:rPr lang="de-DE" smtClean="0"/>
              <a:pPr/>
              <a:t>‹Nr.›</a:t>
            </a:fld>
            <a:endParaRPr lang="de-DE" dirty="0"/>
          </a:p>
        </p:txBody>
      </p:sp>
    </p:spTree>
    <p:extLst>
      <p:ext uri="{BB962C8B-B14F-4D97-AF65-F5344CB8AC3E}">
        <p14:creationId xmlns:p14="http://schemas.microsoft.com/office/powerpoint/2010/main" val="27502841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rgbClr val="C00000"/>
          </a:solidFill>
        </p:spPr>
        <p:txBody>
          <a:bodyPr wrap="square" rtlCol="0">
            <a:spAutoFit/>
          </a:bodyPr>
          <a:lstStyle/>
          <a:p>
            <a:r>
              <a:rPr lang="de-DE" dirty="0" smtClean="0">
                <a:solidFill>
                  <a:schemeClr val="bg1"/>
                </a:solidFill>
                <a:latin typeface="AplusTextLight" panose="020B0604020202020204" pitchFamily="34" charset="0"/>
                <a:cs typeface="AplusTextLight" panose="020B0604020202020204" pitchFamily="34" charset="0"/>
              </a:rPr>
              <a:t>Hochschule</a:t>
            </a:r>
            <a:r>
              <a:rPr lang="de-DE" dirty="0" smtClean="0">
                <a:solidFill>
                  <a:schemeClr val="bg1"/>
                </a:solidFill>
              </a:rPr>
              <a:t> </a:t>
            </a:r>
            <a:r>
              <a:rPr lang="de-DE" dirty="0" smtClean="0">
                <a:solidFill>
                  <a:schemeClr val="bg1"/>
                </a:solidFill>
                <a:latin typeface="AplusTextRegular" panose="020B0604020202020204" pitchFamily="34" charset="0"/>
                <a:cs typeface="AplusTextRegular" panose="020B0604020202020204" pitchFamily="34" charset="0"/>
              </a:rPr>
              <a:t>für Technik </a:t>
            </a:r>
            <a:r>
              <a:rPr lang="de-DE" dirty="0" smtClean="0">
                <a:solidFill>
                  <a:schemeClr val="bg1"/>
                </a:solidFill>
                <a:latin typeface="AplusTextBold" panose="020B0604020202020204" pitchFamily="34" charset="0"/>
                <a:cs typeface="AplusTextBold" panose="020B0604020202020204" pitchFamily="34" charset="0"/>
              </a:rPr>
              <a:t>Stuttgart</a:t>
            </a:r>
            <a:endParaRPr lang="de-DE" dirty="0">
              <a:solidFill>
                <a:schemeClr val="bg1"/>
              </a:solidFill>
              <a:latin typeface="AplusTextBold" panose="020B0604020202020204" pitchFamily="34" charset="0"/>
              <a:cs typeface="AplusTextBold" panose="020B0604020202020204" pitchFamily="34" charset="0"/>
            </a:endParaRPr>
          </a:p>
        </p:txBody>
      </p:sp>
      <p:sp>
        <p:nvSpPr>
          <p:cNvPr id="7"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smtClean="0"/>
              <a:t>Bastian Schröter | Z+G </a:t>
            </a:r>
            <a:r>
              <a:rPr lang="de-DE" dirty="0" err="1" smtClean="0"/>
              <a:t>Sales</a:t>
            </a:r>
            <a:r>
              <a:rPr lang="de-DE" dirty="0" smtClean="0"/>
              <a:t> Conference | </a:t>
            </a:r>
            <a:fld id="{327A9546-D414-4D35-9F91-7AFCC30A0152}" type="datetime1">
              <a:rPr lang="de-DE" smtClean="0"/>
              <a:pPr/>
              <a:t>22.02.2024</a:t>
            </a:fld>
            <a:r>
              <a:rPr lang="de-DE" dirty="0" smtClean="0"/>
              <a:t> I Slide </a:t>
            </a:r>
            <a:fld id="{AE134E98-7F50-4DA8-96E0-D9CF8C66C9D6}" type="slidenum">
              <a:rPr lang="de-DE" smtClean="0"/>
              <a:pPr/>
              <a:t>‹Nr.›</a:t>
            </a:fld>
            <a:endParaRPr lang="de-DE" dirty="0"/>
          </a:p>
        </p:txBody>
      </p:sp>
    </p:spTree>
    <p:extLst>
      <p:ext uri="{BB962C8B-B14F-4D97-AF65-F5344CB8AC3E}">
        <p14:creationId xmlns:p14="http://schemas.microsoft.com/office/powerpoint/2010/main" val="367157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foli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36564"/>
            <a:ext cx="10409446" cy="4769503"/>
          </a:xfrm>
        </p:spPr>
        <p:txBody>
          <a:bodyPr/>
          <a:lstStyle>
            <a:lvl1pPr marL="228600" indent="-182880">
              <a:buFont typeface="Wingdings" panose="05000000000000000000" pitchFamily="2" charset="2"/>
              <a:buChar char="§"/>
              <a:defRPr>
                <a:latin typeface="+mn-lt"/>
              </a:defRPr>
            </a:lvl1pPr>
            <a:lvl2pPr marL="457200" indent="-182880">
              <a:buFont typeface="Symbol" panose="05050102010706020507" pitchFamily="18" charset="2"/>
              <a:buChar char="-"/>
              <a:defRPr>
                <a:latin typeface="+mn-lt"/>
              </a:defRPr>
            </a:lvl2pPr>
            <a:lvl3pPr marL="731520" indent="-182880">
              <a:buFont typeface="Courier New" panose="02070309020205020404" pitchFamily="49" charset="0"/>
              <a:buChar char="o"/>
              <a:defRPr>
                <a:latin typeface="+mn-lt"/>
              </a:defRPr>
            </a:lvl3pPr>
            <a:lvl4pPr>
              <a:defRPr>
                <a:latin typeface="+mn-lt"/>
              </a:defRPr>
            </a:lvl4pPr>
            <a:lvl5pPr>
              <a:defRPr>
                <a:latin typeface="+mn-lt"/>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itle 1"/>
          <p:cNvSpPr>
            <a:spLocks noGrp="1"/>
          </p:cNvSpPr>
          <p:nvPr>
            <p:ph type="title"/>
          </p:nvPr>
        </p:nvSpPr>
        <p:spPr>
          <a:xfrm>
            <a:off x="533400" y="22776"/>
            <a:ext cx="10134600" cy="884868"/>
          </a:xfrm>
        </p:spPr>
        <p:txBody>
          <a:bodyPr anchor="b"/>
          <a:lstStyle>
            <a:lvl1pPr algn="l">
              <a:defRPr sz="2800">
                <a:solidFill>
                  <a:schemeClr val="bg1"/>
                </a:solidFill>
                <a:latin typeface="+mj-lt"/>
              </a:defRPr>
            </a:lvl1pPr>
          </a:lstStyle>
          <a:p>
            <a:r>
              <a:rPr lang="de-DE" dirty="0" smtClean="0"/>
              <a:t>Titelmasterformat durch Klicken bearbeiten</a:t>
            </a:r>
            <a:endParaRPr lang="en-US" dirty="0"/>
          </a:p>
        </p:txBody>
      </p:sp>
      <p:sp>
        <p:nvSpPr>
          <p:cNvPr id="8" name="Textplatzhalter 13"/>
          <p:cNvSpPr>
            <a:spLocks noGrp="1"/>
          </p:cNvSpPr>
          <p:nvPr>
            <p:ph type="body" sz="quarter" idx="13" hasCustomPrompt="1"/>
          </p:nvPr>
        </p:nvSpPr>
        <p:spPr>
          <a:xfrm>
            <a:off x="533400" y="955674"/>
            <a:ext cx="10134600" cy="322793"/>
          </a:xfrm>
        </p:spPr>
        <p:txBody>
          <a:bodyPr>
            <a:noAutofit/>
          </a:bodyPr>
          <a:lstStyle>
            <a:lvl1pPr marL="0" indent="0">
              <a:buNone/>
              <a:defRPr sz="1600" b="1">
                <a:solidFill>
                  <a:schemeClr val="bg1"/>
                </a:solidFill>
              </a:defRPr>
            </a:lvl1pPr>
          </a:lstStyle>
          <a:p>
            <a:pPr lvl="0"/>
            <a:r>
              <a:rPr lang="de-DE" dirty="0" smtClean="0"/>
              <a:t>Untertitel</a:t>
            </a:r>
            <a:endParaRPr lang="de-DE" dirty="0"/>
          </a:p>
        </p:txBody>
      </p:sp>
    </p:spTree>
    <p:extLst>
      <p:ext uri="{BB962C8B-B14F-4D97-AF65-F5344CB8AC3E}">
        <p14:creationId xmlns:p14="http://schemas.microsoft.com/office/powerpoint/2010/main" val="204360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29513" y="757500"/>
            <a:ext cx="10515600" cy="953396"/>
          </a:xfrm>
          <a:prstGeom prst="rect">
            <a:avLst/>
          </a:prstGeom>
        </p:spPr>
        <p:txBody>
          <a:bodyPr vert="horz" lIns="91440" tIns="45720" rIns="91440" bIns="45720" rtlCol="0" anchor="t">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20548" y="2205317"/>
            <a:ext cx="11024287" cy="4126319"/>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extfeld 6"/>
          <p:cNvSpPr txBox="1"/>
          <p:nvPr userDrawn="1"/>
        </p:nvSpPr>
        <p:spPr>
          <a:xfrm>
            <a:off x="0" y="0"/>
            <a:ext cx="12192000" cy="369332"/>
          </a:xfrm>
          <a:prstGeom prst="rect">
            <a:avLst/>
          </a:prstGeom>
          <a:solidFill>
            <a:srgbClr val="C00000"/>
          </a:solidFill>
          <a:ln>
            <a:solidFill>
              <a:srgbClr val="C00000"/>
            </a:solidFill>
          </a:ln>
        </p:spPr>
        <p:txBody>
          <a:bodyPr wrap="square" rtlCol="0">
            <a:spAutoFit/>
          </a:bodyPr>
          <a:lstStyle/>
          <a:p>
            <a:r>
              <a:rPr lang="de-DE" dirty="0" smtClean="0">
                <a:solidFill>
                  <a:schemeClr val="bg1"/>
                </a:solidFill>
                <a:latin typeface="AplusTextLight" panose="020B0604020202020204" pitchFamily="34" charset="0"/>
                <a:cs typeface="AplusTextLight" panose="020B0604020202020204" pitchFamily="34" charset="0"/>
              </a:rPr>
              <a:t>Hochschule</a:t>
            </a:r>
            <a:r>
              <a:rPr lang="de-DE" dirty="0" smtClean="0">
                <a:solidFill>
                  <a:schemeClr val="bg1"/>
                </a:solidFill>
              </a:rPr>
              <a:t> </a:t>
            </a:r>
            <a:r>
              <a:rPr lang="de-DE" dirty="0" smtClean="0">
                <a:solidFill>
                  <a:schemeClr val="bg1"/>
                </a:solidFill>
                <a:latin typeface="AplusTextRegular" panose="020B0604020202020204" pitchFamily="34" charset="0"/>
                <a:cs typeface="AplusTextRegular" panose="020B0604020202020204" pitchFamily="34" charset="0"/>
              </a:rPr>
              <a:t>für Technik </a:t>
            </a:r>
            <a:r>
              <a:rPr lang="de-DE" dirty="0" smtClean="0">
                <a:solidFill>
                  <a:schemeClr val="bg1"/>
                </a:solidFill>
                <a:latin typeface="AplusTextBold" panose="020B0604020202020204" pitchFamily="34" charset="0"/>
                <a:cs typeface="AplusTextBold" panose="020B0604020202020204" pitchFamily="34" charset="0"/>
              </a:rPr>
              <a:t>Stuttgart</a:t>
            </a:r>
            <a:endParaRPr lang="de-DE" dirty="0">
              <a:solidFill>
                <a:schemeClr val="bg1"/>
              </a:solidFill>
              <a:latin typeface="AplusTextBold" panose="020B0604020202020204" pitchFamily="34" charset="0"/>
              <a:cs typeface="AplusTextBold" panose="020B0604020202020204" pitchFamily="34" charset="0"/>
            </a:endParaRPr>
          </a:p>
        </p:txBody>
      </p:sp>
      <p:sp>
        <p:nvSpPr>
          <p:cNvPr id="6" name="Foliennummernplatzhalter 5"/>
          <p:cNvSpPr>
            <a:spLocks noGrp="1"/>
          </p:cNvSpPr>
          <p:nvPr>
            <p:ph type="sldNum" sz="quarter" idx="4"/>
          </p:nvPr>
        </p:nvSpPr>
        <p:spPr>
          <a:xfrm>
            <a:off x="8773298" y="6331637"/>
            <a:ext cx="3089189" cy="365125"/>
          </a:xfrm>
          <a:prstGeom prst="rect">
            <a:avLst/>
          </a:prstGeom>
        </p:spPr>
        <p:txBody>
          <a:bodyPr/>
          <a:lstStyle>
            <a:lvl1pPr>
              <a:defRPr sz="900">
                <a:solidFill>
                  <a:schemeClr val="bg1">
                    <a:lumMod val="50000"/>
                  </a:schemeClr>
                </a:solidFill>
              </a:defRPr>
            </a:lvl1pPr>
          </a:lstStyle>
          <a:p>
            <a:r>
              <a:rPr lang="de-DE" dirty="0" smtClean="0"/>
              <a:t>Bastian Schröter | Z+G </a:t>
            </a:r>
            <a:r>
              <a:rPr lang="de-DE" dirty="0" err="1" smtClean="0"/>
              <a:t>Sales</a:t>
            </a:r>
            <a:r>
              <a:rPr lang="de-DE" dirty="0" smtClean="0"/>
              <a:t> Conference | </a:t>
            </a:r>
            <a:fld id="{78130A4F-B735-4159-8578-9EF7FCFAD48E}" type="datetime1">
              <a:rPr lang="de-DE" smtClean="0"/>
              <a:pPr/>
              <a:t>22.02.2024</a:t>
            </a:fld>
            <a:r>
              <a:rPr lang="de-DE" dirty="0" smtClean="0"/>
              <a:t> I Slide </a:t>
            </a:r>
            <a:fld id="{AE134E98-7F50-4DA8-96E0-D9CF8C66C9D6}" type="slidenum">
              <a:rPr lang="de-DE" smtClean="0"/>
              <a:pPr/>
              <a:t>‹Nr.›</a:t>
            </a:fld>
            <a:endParaRPr lang="de-DE" dirty="0"/>
          </a:p>
        </p:txBody>
      </p:sp>
      <p:sp>
        <p:nvSpPr>
          <p:cNvPr id="8" name="Rechteck 7"/>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ußzeilenplatzhalter 4"/>
          <p:cNvSpPr>
            <a:spLocks noGrp="1"/>
          </p:cNvSpPr>
          <p:nvPr>
            <p:ph type="ftr" sz="quarter" idx="3"/>
          </p:nvPr>
        </p:nvSpPr>
        <p:spPr>
          <a:xfrm>
            <a:off x="329513" y="1720384"/>
            <a:ext cx="4114800" cy="365125"/>
          </a:xfrm>
          <a:prstGeom prst="rect">
            <a:avLst/>
          </a:prstGeom>
        </p:spPr>
        <p:txBody>
          <a:bodyPr vert="horz" lIns="91440" tIns="45720" rIns="91440" bIns="45720" rtlCol="0" anchor="ctr"/>
          <a:lstStyle>
            <a:lvl1pPr algn="l">
              <a:defRPr sz="1600" b="1">
                <a:solidFill>
                  <a:schemeClr val="tx1">
                    <a:tint val="75000"/>
                  </a:schemeClr>
                </a:solidFill>
              </a:defRPr>
            </a:lvl1pPr>
          </a:lstStyle>
          <a:p>
            <a:endParaRPr lang="de-DE"/>
          </a:p>
        </p:txBody>
      </p:sp>
    </p:spTree>
    <p:extLst>
      <p:ext uri="{BB962C8B-B14F-4D97-AF65-F5344CB8AC3E}">
        <p14:creationId xmlns:p14="http://schemas.microsoft.com/office/powerpoint/2010/main" val="377836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microsoft.com/office/2007/relationships/hdphoto" Target="../media/hdphoto8.wdp"/><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19.png"/><Relationship Id="rId2" Type="http://schemas.openxmlformats.org/officeDocument/2006/relationships/tags" Target="../tags/tag4.xml"/><Relationship Id="rId16" Type="http://schemas.openxmlformats.org/officeDocument/2006/relationships/notesSlide" Target="../notesSlides/notesSlide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slideLayout" Target="../slideLayouts/slideLayout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7.wdp"/><Relationship Id="rId5" Type="http://schemas.openxmlformats.org/officeDocument/2006/relationships/image" Target="../media/image10.jpg"/><Relationship Id="rId10" Type="http://schemas.openxmlformats.org/officeDocument/2006/relationships/image" Target="../media/image13.png"/><Relationship Id="rId4" Type="http://schemas.microsoft.com/office/2007/relationships/hdphoto" Target="../media/hdphoto4.wdp"/><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524000" y="1122363"/>
            <a:ext cx="9144000" cy="2387600"/>
          </a:xfrm>
        </p:spPr>
        <p:txBody>
          <a:bodyPr/>
          <a:lstStyle/>
          <a:p>
            <a:pPr algn="ctr">
              <a:lnSpc>
                <a:spcPct val="100000"/>
              </a:lnSpc>
            </a:pPr>
            <a:r>
              <a:rPr lang="en-US" sz="4000" b="1" dirty="0" smtClean="0"/>
              <a:t>Climate Change,</a:t>
            </a:r>
            <a:br>
              <a:rPr lang="en-US" sz="4000" b="1" dirty="0" smtClean="0"/>
            </a:br>
            <a:r>
              <a:rPr lang="en-US" sz="4000" b="1" dirty="0" smtClean="0"/>
              <a:t>Greenhouse gas accounting &amp;</a:t>
            </a:r>
            <a:br>
              <a:rPr lang="en-US" sz="4000" b="1" dirty="0" smtClean="0"/>
            </a:br>
            <a:r>
              <a:rPr lang="en-US" sz="4000" b="1" dirty="0" smtClean="0"/>
              <a:t>Product carbon footprints</a:t>
            </a:r>
            <a:endParaRPr lang="en-US" sz="5400" noProof="0" dirty="0"/>
          </a:p>
        </p:txBody>
      </p:sp>
      <p:sp>
        <p:nvSpPr>
          <p:cNvPr id="3" name="Untertitel 2"/>
          <p:cNvSpPr>
            <a:spLocks noGrp="1"/>
          </p:cNvSpPr>
          <p:nvPr>
            <p:ph type="subTitle" idx="1"/>
          </p:nvPr>
        </p:nvSpPr>
        <p:spPr>
          <a:xfrm>
            <a:off x="1618004" y="3509963"/>
            <a:ext cx="9144000" cy="2685516"/>
          </a:xfrm>
        </p:spPr>
        <p:txBody>
          <a:bodyPr>
            <a:noAutofit/>
          </a:bodyPr>
          <a:lstStyle/>
          <a:p>
            <a:pPr>
              <a:lnSpc>
                <a:spcPct val="100000"/>
              </a:lnSpc>
            </a:pPr>
            <a:r>
              <a:rPr lang="en-US" sz="2800" dirty="0"/>
              <a:t>Zeller + </a:t>
            </a:r>
            <a:r>
              <a:rPr lang="en-US" sz="2800" dirty="0" err="1" smtClean="0"/>
              <a:t>Gmelin</a:t>
            </a:r>
            <a:r>
              <a:rPr lang="en-US" sz="2800" dirty="0" smtClean="0"/>
              <a:t> GmbH &amp; Co. KG</a:t>
            </a:r>
          </a:p>
          <a:p>
            <a:pPr>
              <a:lnSpc>
                <a:spcPct val="100000"/>
              </a:lnSpc>
            </a:pPr>
            <a:r>
              <a:rPr lang="en-US" sz="2800" dirty="0" err="1" smtClean="0"/>
              <a:t>Internationale</a:t>
            </a:r>
            <a:r>
              <a:rPr lang="en-US" sz="2800" dirty="0" smtClean="0"/>
              <a:t> </a:t>
            </a:r>
            <a:r>
              <a:rPr lang="en-US" sz="2800" dirty="0" err="1" smtClean="0"/>
              <a:t>Gesamtvertriebstagung</a:t>
            </a:r>
            <a:r>
              <a:rPr lang="en-US" sz="2800" dirty="0" smtClean="0"/>
              <a:t> 2024</a:t>
            </a:r>
            <a:endParaRPr lang="en-US" sz="2800" dirty="0"/>
          </a:p>
          <a:p>
            <a:pPr>
              <a:lnSpc>
                <a:spcPct val="100000"/>
              </a:lnSpc>
            </a:pPr>
            <a:r>
              <a:rPr lang="en-US" sz="2800" noProof="0" dirty="0" err="1" smtClean="0"/>
              <a:t>Schwäbisch</a:t>
            </a:r>
            <a:r>
              <a:rPr lang="en-US" sz="2800" noProof="0" dirty="0" smtClean="0"/>
              <a:t> </a:t>
            </a:r>
            <a:r>
              <a:rPr lang="en-US" sz="2800" noProof="0" dirty="0" err="1" smtClean="0"/>
              <a:t>Gmünd</a:t>
            </a:r>
            <a:endParaRPr lang="en-US" sz="2800" noProof="0" dirty="0" smtClean="0"/>
          </a:p>
          <a:p>
            <a:pPr>
              <a:lnSpc>
                <a:spcPct val="100000"/>
              </a:lnSpc>
            </a:pPr>
            <a:endParaRPr lang="en-US" sz="2800" noProof="0" dirty="0" smtClean="0"/>
          </a:p>
          <a:p>
            <a:pPr>
              <a:lnSpc>
                <a:spcPct val="100000"/>
              </a:lnSpc>
            </a:pPr>
            <a:r>
              <a:rPr lang="en-US" sz="2800" noProof="0" dirty="0" smtClean="0"/>
              <a:t>Prof. Dr. Bastian Schröter, HFT Stuttgart</a:t>
            </a:r>
          </a:p>
        </p:txBody>
      </p:sp>
    </p:spTree>
    <p:extLst>
      <p:ext uri="{BB962C8B-B14F-4D97-AF65-F5344CB8AC3E}">
        <p14:creationId xmlns:p14="http://schemas.microsoft.com/office/powerpoint/2010/main" val="1069302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935502" y="1851380"/>
            <a:ext cx="9992027" cy="737913"/>
            <a:chOff x="609581" y="1751792"/>
            <a:chExt cx="8397686" cy="1007770"/>
          </a:xfrm>
        </p:grpSpPr>
        <p:sp>
          <p:nvSpPr>
            <p:cNvPr id="6" name="Freihandform 5"/>
            <p:cNvSpPr/>
            <p:nvPr/>
          </p:nvSpPr>
          <p:spPr>
            <a:xfrm>
              <a:off x="609581" y="1751792"/>
              <a:ext cx="2999173" cy="1007770"/>
            </a:xfrm>
            <a:custGeom>
              <a:avLst/>
              <a:gdLst>
                <a:gd name="connsiteX0" fmla="*/ 0 w 3448252"/>
                <a:gd name="connsiteY0" fmla="*/ 0 h 1379301"/>
                <a:gd name="connsiteX1" fmla="*/ 2758602 w 3448252"/>
                <a:gd name="connsiteY1" fmla="*/ 0 h 1379301"/>
                <a:gd name="connsiteX2" fmla="*/ 3448252 w 3448252"/>
                <a:gd name="connsiteY2" fmla="*/ 689651 h 1379301"/>
                <a:gd name="connsiteX3" fmla="*/ 2758602 w 3448252"/>
                <a:gd name="connsiteY3" fmla="*/ 1379301 h 1379301"/>
                <a:gd name="connsiteX4" fmla="*/ 0 w 3448252"/>
                <a:gd name="connsiteY4" fmla="*/ 1379301 h 1379301"/>
                <a:gd name="connsiteX5" fmla="*/ 689651 w 3448252"/>
                <a:gd name="connsiteY5" fmla="*/ 689651 h 1379301"/>
                <a:gd name="connsiteX6" fmla="*/ 0 w 3448252"/>
                <a:gd name="connsiteY6" fmla="*/ 0 h 13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8252" h="1379301">
                  <a:moveTo>
                    <a:pt x="0" y="0"/>
                  </a:moveTo>
                  <a:lnTo>
                    <a:pt x="2758602" y="0"/>
                  </a:lnTo>
                  <a:lnTo>
                    <a:pt x="3448252" y="689651"/>
                  </a:lnTo>
                  <a:lnTo>
                    <a:pt x="2758602" y="1379301"/>
                  </a:lnTo>
                  <a:lnTo>
                    <a:pt x="0" y="1379301"/>
                  </a:lnTo>
                  <a:lnTo>
                    <a:pt x="689651" y="689651"/>
                  </a:lnTo>
                  <a:lnTo>
                    <a:pt x="0" y="0"/>
                  </a:lnTo>
                  <a:close/>
                </a:path>
              </a:pathLst>
            </a:custGeom>
            <a:no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5663" tIns="32004" rIns="721654" bIns="32004" numCol="1" spcCol="1270" anchor="ctr" anchorCtr="0">
              <a:noAutofit/>
            </a:bodyPr>
            <a:lstStyle/>
            <a:p>
              <a:pPr lvl="0" algn="ctr" defTabSz="1066800">
                <a:lnSpc>
                  <a:spcPct val="90000"/>
                </a:lnSpc>
                <a:spcBef>
                  <a:spcPct val="0"/>
                </a:spcBef>
                <a:spcAft>
                  <a:spcPct val="35000"/>
                </a:spcAft>
              </a:pPr>
              <a:r>
                <a:rPr lang="de-DE" sz="1600" kern="1200" dirty="0" err="1" smtClean="0">
                  <a:solidFill>
                    <a:schemeClr val="tx1"/>
                  </a:solidFill>
                </a:rPr>
                <a:t>Upstream</a:t>
              </a:r>
              <a:r>
                <a:rPr lang="de-DE" sz="1600" kern="1200" dirty="0" smtClean="0">
                  <a:solidFill>
                    <a:schemeClr val="tx1"/>
                  </a:solidFill>
                </a:rPr>
                <a:t> </a:t>
              </a:r>
              <a:r>
                <a:rPr lang="de-DE" sz="1600" kern="1200" dirty="0" err="1" smtClean="0">
                  <a:solidFill>
                    <a:schemeClr val="tx1"/>
                  </a:solidFill>
                </a:rPr>
                <a:t>value</a:t>
              </a:r>
              <a:r>
                <a:rPr lang="de-DE" sz="1600" kern="1200" dirty="0" smtClean="0">
                  <a:solidFill>
                    <a:schemeClr val="tx1"/>
                  </a:solidFill>
                </a:rPr>
                <a:t> </a:t>
              </a:r>
              <a:r>
                <a:rPr lang="de-DE" sz="1600" kern="1200" dirty="0" err="1" smtClean="0">
                  <a:solidFill>
                    <a:schemeClr val="tx1"/>
                  </a:solidFill>
                </a:rPr>
                <a:t>chain</a:t>
              </a:r>
              <a:endParaRPr lang="de-DE" sz="1600" kern="1200" dirty="0">
                <a:solidFill>
                  <a:schemeClr val="tx1"/>
                </a:solidFill>
              </a:endParaRPr>
            </a:p>
          </p:txBody>
        </p:sp>
        <p:sp>
          <p:nvSpPr>
            <p:cNvPr id="7" name="Freihandform 6"/>
            <p:cNvSpPr/>
            <p:nvPr/>
          </p:nvSpPr>
          <p:spPr>
            <a:xfrm>
              <a:off x="3308838" y="1751792"/>
              <a:ext cx="2999173" cy="1007770"/>
            </a:xfrm>
            <a:custGeom>
              <a:avLst/>
              <a:gdLst>
                <a:gd name="connsiteX0" fmla="*/ 0 w 3448252"/>
                <a:gd name="connsiteY0" fmla="*/ 0 h 1379301"/>
                <a:gd name="connsiteX1" fmla="*/ 2758602 w 3448252"/>
                <a:gd name="connsiteY1" fmla="*/ 0 h 1379301"/>
                <a:gd name="connsiteX2" fmla="*/ 3448252 w 3448252"/>
                <a:gd name="connsiteY2" fmla="*/ 689651 h 1379301"/>
                <a:gd name="connsiteX3" fmla="*/ 2758602 w 3448252"/>
                <a:gd name="connsiteY3" fmla="*/ 1379301 h 1379301"/>
                <a:gd name="connsiteX4" fmla="*/ 0 w 3448252"/>
                <a:gd name="connsiteY4" fmla="*/ 1379301 h 1379301"/>
                <a:gd name="connsiteX5" fmla="*/ 689651 w 3448252"/>
                <a:gd name="connsiteY5" fmla="*/ 689651 h 1379301"/>
                <a:gd name="connsiteX6" fmla="*/ 0 w 3448252"/>
                <a:gd name="connsiteY6" fmla="*/ 0 h 13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8252" h="1379301">
                  <a:moveTo>
                    <a:pt x="0" y="0"/>
                  </a:moveTo>
                  <a:lnTo>
                    <a:pt x="2758602" y="0"/>
                  </a:lnTo>
                  <a:lnTo>
                    <a:pt x="3448252" y="689651"/>
                  </a:lnTo>
                  <a:lnTo>
                    <a:pt x="2758602" y="1379301"/>
                  </a:lnTo>
                  <a:lnTo>
                    <a:pt x="0" y="1379301"/>
                  </a:lnTo>
                  <a:lnTo>
                    <a:pt x="689651" y="689651"/>
                  </a:lnTo>
                  <a:lnTo>
                    <a:pt x="0" y="0"/>
                  </a:lnTo>
                  <a:close/>
                </a:path>
              </a:pathLst>
            </a:custGeom>
            <a:solidFill>
              <a:srgbClr val="C00000"/>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5663" tIns="32004" rIns="721654" bIns="32004" numCol="1" spcCol="1270" anchor="ctr" anchorCtr="0">
              <a:noAutofit/>
            </a:bodyPr>
            <a:lstStyle/>
            <a:p>
              <a:pPr lvl="0" algn="ctr" defTabSz="1066800">
                <a:lnSpc>
                  <a:spcPct val="90000"/>
                </a:lnSpc>
                <a:spcBef>
                  <a:spcPct val="0"/>
                </a:spcBef>
                <a:spcAft>
                  <a:spcPct val="35000"/>
                </a:spcAft>
              </a:pPr>
              <a:r>
                <a:rPr lang="de-DE" sz="1600" kern="1200" dirty="0" err="1" smtClean="0">
                  <a:solidFill>
                    <a:schemeClr val="bg1"/>
                  </a:solidFill>
                </a:rPr>
                <a:t>Company‘s</a:t>
              </a:r>
              <a:r>
                <a:rPr lang="de-DE" sz="1600" kern="1200" dirty="0" smtClean="0">
                  <a:solidFill>
                    <a:schemeClr val="bg1"/>
                  </a:solidFill>
                </a:rPr>
                <a:t> </a:t>
              </a:r>
              <a:r>
                <a:rPr lang="de-DE" sz="1600" kern="1200" dirty="0" err="1" smtClean="0">
                  <a:solidFill>
                    <a:schemeClr val="bg1"/>
                  </a:solidFill>
                </a:rPr>
                <a:t>value</a:t>
              </a:r>
              <a:r>
                <a:rPr lang="de-DE" sz="1600" kern="1200" dirty="0" smtClean="0">
                  <a:solidFill>
                    <a:schemeClr val="bg1"/>
                  </a:solidFill>
                </a:rPr>
                <a:t> </a:t>
              </a:r>
              <a:r>
                <a:rPr lang="de-DE" sz="1600" kern="1200" dirty="0" err="1" smtClean="0">
                  <a:solidFill>
                    <a:schemeClr val="bg1"/>
                  </a:solidFill>
                </a:rPr>
                <a:t>add</a:t>
              </a:r>
              <a:endParaRPr lang="de-DE" sz="1600" kern="1200" dirty="0">
                <a:solidFill>
                  <a:schemeClr val="bg1"/>
                </a:solidFill>
              </a:endParaRPr>
            </a:p>
          </p:txBody>
        </p:sp>
        <p:sp>
          <p:nvSpPr>
            <p:cNvPr id="8" name="Freihandform 7"/>
            <p:cNvSpPr/>
            <p:nvPr/>
          </p:nvSpPr>
          <p:spPr>
            <a:xfrm>
              <a:off x="6008094" y="1751792"/>
              <a:ext cx="2999173" cy="1007770"/>
            </a:xfrm>
            <a:custGeom>
              <a:avLst/>
              <a:gdLst>
                <a:gd name="connsiteX0" fmla="*/ 0 w 3448252"/>
                <a:gd name="connsiteY0" fmla="*/ 0 h 1379301"/>
                <a:gd name="connsiteX1" fmla="*/ 2758602 w 3448252"/>
                <a:gd name="connsiteY1" fmla="*/ 0 h 1379301"/>
                <a:gd name="connsiteX2" fmla="*/ 3448252 w 3448252"/>
                <a:gd name="connsiteY2" fmla="*/ 689651 h 1379301"/>
                <a:gd name="connsiteX3" fmla="*/ 2758602 w 3448252"/>
                <a:gd name="connsiteY3" fmla="*/ 1379301 h 1379301"/>
                <a:gd name="connsiteX4" fmla="*/ 0 w 3448252"/>
                <a:gd name="connsiteY4" fmla="*/ 1379301 h 1379301"/>
                <a:gd name="connsiteX5" fmla="*/ 689651 w 3448252"/>
                <a:gd name="connsiteY5" fmla="*/ 689651 h 1379301"/>
                <a:gd name="connsiteX6" fmla="*/ 0 w 3448252"/>
                <a:gd name="connsiteY6" fmla="*/ 0 h 13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8252" h="1379301">
                  <a:moveTo>
                    <a:pt x="0" y="0"/>
                  </a:moveTo>
                  <a:lnTo>
                    <a:pt x="2758602" y="0"/>
                  </a:lnTo>
                  <a:lnTo>
                    <a:pt x="3448252" y="689651"/>
                  </a:lnTo>
                  <a:lnTo>
                    <a:pt x="2758602" y="1379301"/>
                  </a:lnTo>
                  <a:lnTo>
                    <a:pt x="0" y="1379301"/>
                  </a:lnTo>
                  <a:lnTo>
                    <a:pt x="689651" y="689651"/>
                  </a:lnTo>
                  <a:lnTo>
                    <a:pt x="0" y="0"/>
                  </a:lnTo>
                  <a:close/>
                </a:path>
              </a:pathLst>
            </a:custGeom>
            <a:no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5663" tIns="32004" rIns="721654" bIns="32004" numCol="1" spcCol="1270" anchor="ctr" anchorCtr="0">
              <a:noAutofit/>
            </a:bodyPr>
            <a:lstStyle/>
            <a:p>
              <a:pPr lvl="0" algn="ctr" defTabSz="1066800">
                <a:lnSpc>
                  <a:spcPct val="90000"/>
                </a:lnSpc>
                <a:spcBef>
                  <a:spcPct val="0"/>
                </a:spcBef>
                <a:spcAft>
                  <a:spcPct val="35000"/>
                </a:spcAft>
              </a:pPr>
              <a:r>
                <a:rPr lang="de-DE" sz="1600" kern="1200" dirty="0" smtClean="0">
                  <a:solidFill>
                    <a:schemeClr val="tx1"/>
                  </a:solidFill>
                </a:rPr>
                <a:t>Downstream </a:t>
              </a:r>
              <a:r>
                <a:rPr lang="de-DE" sz="1600" kern="1200" dirty="0" err="1" smtClean="0">
                  <a:solidFill>
                    <a:schemeClr val="tx1"/>
                  </a:solidFill>
                </a:rPr>
                <a:t>value</a:t>
              </a:r>
              <a:r>
                <a:rPr lang="de-DE" sz="1600" kern="1200" dirty="0" smtClean="0">
                  <a:solidFill>
                    <a:schemeClr val="tx1"/>
                  </a:solidFill>
                </a:rPr>
                <a:t> </a:t>
              </a:r>
              <a:r>
                <a:rPr lang="de-DE" sz="1600" kern="1200" dirty="0" err="1" smtClean="0">
                  <a:solidFill>
                    <a:schemeClr val="tx1"/>
                  </a:solidFill>
                </a:rPr>
                <a:t>chain</a:t>
              </a:r>
              <a:endParaRPr lang="de-DE" sz="1600" kern="1200" dirty="0">
                <a:solidFill>
                  <a:schemeClr val="tx1"/>
                </a:solidFill>
              </a:endParaRPr>
            </a:p>
          </p:txBody>
        </p:sp>
      </p:grpSp>
      <p:sp>
        <p:nvSpPr>
          <p:cNvPr id="10" name="Rechteck 9"/>
          <p:cNvSpPr/>
          <p:nvPr/>
        </p:nvSpPr>
        <p:spPr>
          <a:xfrm>
            <a:off x="4126223" y="2648440"/>
            <a:ext cx="2884177" cy="2059361"/>
          </a:xfrm>
          <a:prstGeom prst="rect">
            <a:avLst/>
          </a:prstGeom>
          <a:solidFill>
            <a:srgbClr val="C00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US" sz="1600" b="1" dirty="0" smtClean="0">
                <a:solidFill>
                  <a:schemeClr val="bg1"/>
                </a:solidFill>
              </a:rPr>
              <a:t>Corporate view:</a:t>
            </a:r>
          </a:p>
          <a:p>
            <a:pPr>
              <a:lnSpc>
                <a:spcPts val="2100"/>
              </a:lnSpc>
            </a:pPr>
            <a:r>
              <a:rPr lang="en-US" sz="1600" dirty="0" smtClean="0">
                <a:solidFill>
                  <a:schemeClr val="bg1"/>
                </a:solidFill>
              </a:rPr>
              <a:t>A </a:t>
            </a:r>
            <a:r>
              <a:rPr lang="en-US" sz="1600" dirty="0">
                <a:solidFill>
                  <a:schemeClr val="bg1"/>
                </a:solidFill>
              </a:rPr>
              <a:t>company's </a:t>
            </a:r>
            <a:r>
              <a:rPr lang="en-US" sz="1600" dirty="0" smtClean="0">
                <a:solidFill>
                  <a:schemeClr val="bg1"/>
                </a:solidFill>
              </a:rPr>
              <a:t>activities require </a:t>
            </a:r>
            <a:r>
              <a:rPr lang="en-US" sz="1600" dirty="0">
                <a:solidFill>
                  <a:schemeClr val="bg1"/>
                </a:solidFill>
              </a:rPr>
              <a:t>energy </a:t>
            </a:r>
            <a:r>
              <a:rPr lang="en-US" sz="1600" dirty="0" smtClean="0">
                <a:solidFill>
                  <a:schemeClr val="bg1"/>
                </a:solidFill>
              </a:rPr>
              <a:t>- </a:t>
            </a:r>
            <a:r>
              <a:rPr lang="en-US" sz="1600" dirty="0">
                <a:solidFill>
                  <a:schemeClr val="bg1"/>
                </a:solidFill>
              </a:rPr>
              <a:t>which leads to (in)direct </a:t>
            </a:r>
            <a:r>
              <a:rPr lang="en-US" sz="1600" dirty="0" smtClean="0">
                <a:solidFill>
                  <a:schemeClr val="bg1"/>
                </a:solidFill>
              </a:rPr>
              <a:t>GHG emissions</a:t>
            </a:r>
            <a:endParaRPr lang="de-DE" sz="1600" dirty="0">
              <a:solidFill>
                <a:schemeClr val="bg1"/>
              </a:solidFill>
            </a:endParaRPr>
          </a:p>
        </p:txBody>
      </p:sp>
      <p:sp>
        <p:nvSpPr>
          <p:cNvPr id="15" name="Titel 3"/>
          <p:cNvSpPr>
            <a:spLocks noGrp="1"/>
          </p:cNvSpPr>
          <p:nvPr>
            <p:ph type="title"/>
          </p:nvPr>
        </p:nvSpPr>
        <p:spPr>
          <a:xfrm>
            <a:off x="329512" y="520066"/>
            <a:ext cx="7386293" cy="953396"/>
          </a:xfrm>
        </p:spPr>
        <p:txBody>
          <a:bodyPr/>
          <a:lstStyle/>
          <a:p>
            <a:r>
              <a:rPr lang="en-US" sz="2400" dirty="0" smtClean="0"/>
              <a:t>A distinction must be made between Corporate and Product Carbon Footprints</a:t>
            </a:r>
            <a:endParaRPr lang="en-US" sz="2400" dirty="0"/>
          </a:p>
        </p:txBody>
      </p:sp>
      <p:sp>
        <p:nvSpPr>
          <p:cNvPr id="16" name="Fußzeilenplatzhalter 4"/>
          <p:cNvSpPr>
            <a:spLocks noGrp="1"/>
          </p:cNvSpPr>
          <p:nvPr>
            <p:ph type="ftr" sz="quarter" idx="3"/>
          </p:nvPr>
        </p:nvSpPr>
        <p:spPr>
          <a:xfrm>
            <a:off x="347618" y="1256176"/>
            <a:ext cx="7360591" cy="365125"/>
          </a:xfrm>
        </p:spPr>
        <p:txBody>
          <a:bodyPr/>
          <a:lstStyle/>
          <a:p>
            <a:r>
              <a:rPr lang="de-DE" b="0" dirty="0" err="1" smtClean="0"/>
              <a:t>Difference</a:t>
            </a:r>
            <a:r>
              <a:rPr lang="de-DE" b="0" dirty="0" smtClean="0"/>
              <a:t> </a:t>
            </a:r>
            <a:r>
              <a:rPr lang="de-DE" b="0" dirty="0" err="1" smtClean="0"/>
              <a:t>between</a:t>
            </a:r>
            <a:r>
              <a:rPr lang="de-DE" b="0" dirty="0" smtClean="0"/>
              <a:t> Corporate </a:t>
            </a:r>
            <a:r>
              <a:rPr lang="de-DE" b="0" dirty="0" err="1" smtClean="0"/>
              <a:t>and</a:t>
            </a:r>
            <a:r>
              <a:rPr lang="de-DE" b="0" dirty="0" smtClean="0"/>
              <a:t> </a:t>
            </a:r>
            <a:r>
              <a:rPr lang="de-DE" b="0" dirty="0" err="1" smtClean="0"/>
              <a:t>Product</a:t>
            </a:r>
            <a:r>
              <a:rPr lang="de-DE" b="0" dirty="0" smtClean="0"/>
              <a:t> Carbon </a:t>
            </a:r>
            <a:r>
              <a:rPr lang="de-DE" b="0" dirty="0" err="1" smtClean="0"/>
              <a:t>Footprint</a:t>
            </a:r>
            <a:endParaRPr lang="de-DE" b="0" dirty="0"/>
          </a:p>
        </p:txBody>
      </p:sp>
      <p:sp>
        <p:nvSpPr>
          <p:cNvPr id="4" name="Chevron 3"/>
          <p:cNvSpPr/>
          <p:nvPr/>
        </p:nvSpPr>
        <p:spPr>
          <a:xfrm>
            <a:off x="606176" y="4772488"/>
            <a:ext cx="10321354" cy="692590"/>
          </a:xfrm>
          <a:prstGeom prst="chevron">
            <a:avLst>
              <a:gd name="adj" fmla="val 102287"/>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Product view</a:t>
            </a:r>
            <a:r>
              <a:rPr lang="en-US" sz="1600" b="1" dirty="0">
                <a:solidFill>
                  <a:schemeClr val="bg1"/>
                </a:solidFill>
              </a:rPr>
              <a:t>: </a:t>
            </a:r>
            <a:r>
              <a:rPr lang="en-US" sz="1600" dirty="0" smtClean="0">
                <a:solidFill>
                  <a:schemeClr val="bg1"/>
                </a:solidFill>
              </a:rPr>
              <a:t>multiple companies and the end user contribute to a product carbon footprint</a:t>
            </a:r>
            <a:endParaRPr lang="de-DE" sz="1600" dirty="0">
              <a:solidFill>
                <a:schemeClr val="bg1"/>
              </a:solidFill>
            </a:endParaRPr>
          </a:p>
        </p:txBody>
      </p:sp>
      <p:grpSp>
        <p:nvGrpSpPr>
          <p:cNvPr id="5" name="Gruppieren 4"/>
          <p:cNvGrpSpPr/>
          <p:nvPr/>
        </p:nvGrpSpPr>
        <p:grpSpPr>
          <a:xfrm>
            <a:off x="606176" y="5540240"/>
            <a:ext cx="10321354" cy="908185"/>
            <a:chOff x="606176" y="5702165"/>
            <a:chExt cx="10147832" cy="820650"/>
          </a:xfrm>
        </p:grpSpPr>
        <p:sp>
          <p:nvSpPr>
            <p:cNvPr id="17" name="Chevron 16"/>
            <p:cNvSpPr/>
            <p:nvPr/>
          </p:nvSpPr>
          <p:spPr>
            <a:xfrm>
              <a:off x="606176" y="6120136"/>
              <a:ext cx="10147832" cy="402679"/>
            </a:xfrm>
            <a:prstGeom prst="chevron">
              <a:avLst>
                <a:gd name="adj" fmla="val 162415"/>
              </a:avLst>
            </a:prstGeom>
            <a:solidFill>
              <a:schemeClr val="bg1">
                <a:alpha val="36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rPr>
                <a:t>… to grave</a:t>
              </a:r>
              <a:endParaRPr lang="de-DE" sz="1600" dirty="0">
                <a:solidFill>
                  <a:schemeClr val="tx1"/>
                </a:solidFill>
              </a:endParaRPr>
            </a:p>
          </p:txBody>
        </p:sp>
        <p:sp>
          <p:nvSpPr>
            <p:cNvPr id="18" name="Chevron 17"/>
            <p:cNvSpPr/>
            <p:nvPr/>
          </p:nvSpPr>
          <p:spPr>
            <a:xfrm>
              <a:off x="606176" y="5911906"/>
              <a:ext cx="6982634" cy="402679"/>
            </a:xfrm>
            <a:prstGeom prst="chevron">
              <a:avLst>
                <a:gd name="adj" fmla="val 14667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solidFill>
                    <a:schemeClr val="tx1"/>
                  </a:solidFill>
                </a:rPr>
                <a:t>… to outbound gate</a:t>
              </a:r>
              <a:endParaRPr lang="de-DE" sz="1600" dirty="0">
                <a:solidFill>
                  <a:schemeClr val="tx1"/>
                </a:solidFill>
              </a:endParaRPr>
            </a:p>
          </p:txBody>
        </p:sp>
        <p:sp>
          <p:nvSpPr>
            <p:cNvPr id="19" name="Chevron 18"/>
            <p:cNvSpPr/>
            <p:nvPr/>
          </p:nvSpPr>
          <p:spPr>
            <a:xfrm>
              <a:off x="606176" y="5702165"/>
              <a:ext cx="3832375" cy="402679"/>
            </a:xfrm>
            <a:prstGeom prst="chevron">
              <a:avLst>
                <a:gd name="adj" fmla="val 144429"/>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Cradle to inbound gate</a:t>
              </a:r>
              <a:endParaRPr lang="de-DE" sz="1600" dirty="0">
                <a:solidFill>
                  <a:schemeClr val="tx1"/>
                </a:solidFill>
              </a:endParaRPr>
            </a:p>
          </p:txBody>
        </p:sp>
      </p:grpSp>
      <p:sp>
        <p:nvSpPr>
          <p:cNvPr id="20" name="Foliennummernplatzhalter 2"/>
          <p:cNvSpPr>
            <a:spLocks noGrp="1"/>
          </p:cNvSpPr>
          <p:nvPr>
            <p:ph type="sldNum" sz="quarter" idx="4"/>
          </p:nvPr>
        </p:nvSpPr>
        <p:spPr>
          <a:xfrm>
            <a:off x="7541538" y="6331637"/>
            <a:ext cx="4320950"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10</a:t>
            </a:r>
            <a:endParaRPr lang="de-DE" dirty="0"/>
          </a:p>
        </p:txBody>
      </p:sp>
    </p:spTree>
    <p:extLst>
      <p:ext uri="{BB962C8B-B14F-4D97-AF65-F5344CB8AC3E}">
        <p14:creationId xmlns:p14="http://schemas.microsoft.com/office/powerpoint/2010/main" val="3507371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1292" y="506447"/>
            <a:ext cx="7713208" cy="884868"/>
          </a:xfrm>
        </p:spPr>
        <p:txBody>
          <a:bodyPr anchor="t">
            <a:normAutofit/>
          </a:bodyPr>
          <a:lstStyle/>
          <a:p>
            <a:r>
              <a:rPr lang="en-US" sz="2400" dirty="0" smtClean="0">
                <a:solidFill>
                  <a:srgbClr val="C00000"/>
                </a:solidFill>
              </a:rPr>
              <a:t>The Corporate Carbon Footprint focuses on</a:t>
            </a:r>
            <a:br>
              <a:rPr lang="en-US" sz="2400" dirty="0" smtClean="0">
                <a:solidFill>
                  <a:srgbClr val="C00000"/>
                </a:solidFill>
              </a:rPr>
            </a:br>
            <a:r>
              <a:rPr lang="en-US" sz="2400" dirty="0" smtClean="0">
                <a:solidFill>
                  <a:srgbClr val="C00000"/>
                </a:solidFill>
              </a:rPr>
              <a:t>GHG emissions within a company’s own control</a:t>
            </a:r>
            <a:endParaRPr lang="en-US" sz="2400" noProof="0" dirty="0">
              <a:solidFill>
                <a:srgbClr val="C00000"/>
              </a:solidFill>
            </a:endParaRPr>
          </a:p>
        </p:txBody>
      </p:sp>
      <p:sp>
        <p:nvSpPr>
          <p:cNvPr id="4" name="Textplatzhalter 3"/>
          <p:cNvSpPr>
            <a:spLocks noGrp="1"/>
          </p:cNvSpPr>
          <p:nvPr>
            <p:ph type="body" sz="quarter" idx="13"/>
          </p:nvPr>
        </p:nvSpPr>
        <p:spPr>
          <a:xfrm>
            <a:off x="351292" y="1308103"/>
            <a:ext cx="10134600" cy="322793"/>
          </a:xfrm>
        </p:spPr>
        <p:txBody>
          <a:bodyPr/>
          <a:lstStyle/>
          <a:p>
            <a:r>
              <a:rPr lang="en-US" b="0" dirty="0" smtClean="0">
                <a:solidFill>
                  <a:schemeClr val="bg1">
                    <a:lumMod val="50000"/>
                  </a:schemeClr>
                </a:solidFill>
              </a:rPr>
              <a:t>GHG Protocol: definition of Scopes 1-3</a:t>
            </a:r>
            <a:endParaRPr lang="en-US" b="0" noProof="0" dirty="0">
              <a:solidFill>
                <a:schemeClr val="bg1">
                  <a:lumMod val="50000"/>
                </a:schemeClr>
              </a:solidFill>
            </a:endParaRPr>
          </a:p>
        </p:txBody>
      </p:sp>
      <p:sp>
        <p:nvSpPr>
          <p:cNvPr id="5" name="Textfeld 4">
            <a:extLst>
              <a:ext uri="{FF2B5EF4-FFF2-40B4-BE49-F238E27FC236}">
                <a16:creationId xmlns:a16="http://schemas.microsoft.com/office/drawing/2014/main" id="{DC19EBED-A745-474E-88F0-E665BCF148BE}"/>
              </a:ext>
            </a:extLst>
          </p:cNvPr>
          <p:cNvSpPr txBox="1"/>
          <p:nvPr/>
        </p:nvSpPr>
        <p:spPr>
          <a:xfrm>
            <a:off x="208099" y="6470580"/>
            <a:ext cx="5335451" cy="246221"/>
          </a:xfrm>
          <a:prstGeom prst="rect">
            <a:avLst/>
          </a:prstGeom>
          <a:noFill/>
        </p:spPr>
        <p:txBody>
          <a:bodyPr wrap="square" rtlCol="0" anchor="b">
            <a:spAutoFit/>
          </a:bodyPr>
          <a:lstStyle/>
          <a:p>
            <a:r>
              <a:rPr lang="de-DE" sz="1000" dirty="0" smtClean="0">
                <a:solidFill>
                  <a:schemeClr val="bg1">
                    <a:lumMod val="50000"/>
                  </a:schemeClr>
                </a:solidFill>
                <a:cs typeface="Segoe UI Light" panose="020B0502040204020203" pitchFamily="34" charset="0"/>
              </a:rPr>
              <a:t>Source: Greenhouse Gas Protocol, </a:t>
            </a:r>
            <a:r>
              <a:rPr lang="en-US" sz="1000" dirty="0">
                <a:solidFill>
                  <a:schemeClr val="bg1">
                    <a:lumMod val="50000"/>
                  </a:schemeClr>
                </a:solidFill>
                <a:cs typeface="Segoe UI Light" panose="020B0502040204020203" pitchFamily="34" charset="0"/>
              </a:rPr>
              <a:t>Technical </a:t>
            </a:r>
            <a:r>
              <a:rPr lang="en-US" sz="1000" dirty="0" smtClean="0">
                <a:solidFill>
                  <a:schemeClr val="bg1">
                    <a:lumMod val="50000"/>
                  </a:schemeClr>
                </a:solidFill>
                <a:cs typeface="Segoe UI Light" panose="020B0502040204020203" pitchFamily="34" charset="0"/>
              </a:rPr>
              <a:t>Guidance for Calculating Scope </a:t>
            </a:r>
            <a:r>
              <a:rPr lang="en-US" sz="1000" dirty="0">
                <a:solidFill>
                  <a:schemeClr val="bg1">
                    <a:lumMod val="50000"/>
                  </a:schemeClr>
                </a:solidFill>
                <a:cs typeface="Segoe UI Light" panose="020B0502040204020203" pitchFamily="34" charset="0"/>
              </a:rPr>
              <a:t>3 Emissions</a:t>
            </a:r>
            <a:endParaRPr lang="de-DE" sz="1000" dirty="0">
              <a:solidFill>
                <a:schemeClr val="bg1">
                  <a:lumMod val="50000"/>
                </a:schemeClr>
              </a:solidFill>
              <a:cs typeface="Segoe UI Light" panose="020B0502040204020203" pitchFamily="34" charset="0"/>
            </a:endParaRPr>
          </a:p>
        </p:txBody>
      </p:sp>
      <p:pic>
        <p:nvPicPr>
          <p:cNvPr id="8" name="Picture 11">
            <a:extLst>
              <a:ext uri="{FF2B5EF4-FFF2-40B4-BE49-F238E27FC236}">
                <a16:creationId xmlns:a16="http://schemas.microsoft.com/office/drawing/2014/main" id="{DADF8E2F-62E0-45D1-A959-FAD0B8B003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1806" y="810755"/>
            <a:ext cx="2055437" cy="5720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8755826" y="1992351"/>
            <a:ext cx="3080264" cy="347787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smtClean="0"/>
              <a:t>Scopes </a:t>
            </a:r>
            <a:r>
              <a:rPr lang="en-US" dirty="0"/>
              <a:t>1+2 are </a:t>
            </a:r>
            <a:r>
              <a:rPr lang="en-US" dirty="0" smtClean="0"/>
              <a:t>man-</a:t>
            </a:r>
            <a:r>
              <a:rPr lang="en-US" dirty="0" err="1" smtClean="0"/>
              <a:t>datory</a:t>
            </a:r>
            <a:r>
              <a:rPr lang="en-US" dirty="0" smtClean="0"/>
              <a:t> within the GHG Protocol</a:t>
            </a:r>
          </a:p>
          <a:p>
            <a:pPr marL="285750" indent="-285750">
              <a:spcBef>
                <a:spcPts val="1200"/>
              </a:spcBef>
              <a:buFont typeface="Arial" panose="020B0604020202020204" pitchFamily="34" charset="0"/>
              <a:buChar char="•"/>
            </a:pPr>
            <a:r>
              <a:rPr lang="en-US" dirty="0" smtClean="0"/>
              <a:t>Scope </a:t>
            </a:r>
            <a:r>
              <a:rPr lang="en-US" dirty="0"/>
              <a:t>3 is </a:t>
            </a:r>
            <a:r>
              <a:rPr lang="en-US" dirty="0" smtClean="0"/>
              <a:t>optional; categories </a:t>
            </a:r>
            <a:r>
              <a:rPr lang="en-US" dirty="0"/>
              <a:t>differ </a:t>
            </a:r>
            <a:r>
              <a:rPr lang="en-US" dirty="0" smtClean="0"/>
              <a:t>con-</a:t>
            </a:r>
            <a:r>
              <a:rPr lang="en-US" dirty="0" err="1" smtClean="0"/>
              <a:t>siderably</a:t>
            </a:r>
            <a:r>
              <a:rPr lang="en-US" dirty="0" smtClean="0"/>
              <a:t> in terms of</a:t>
            </a:r>
          </a:p>
          <a:p>
            <a:pPr marL="742950" lvl="1" indent="-285750">
              <a:spcBef>
                <a:spcPts val="1200"/>
              </a:spcBef>
              <a:buFont typeface="Symbol" panose="05050102010706020507" pitchFamily="18" charset="2"/>
              <a:buChar char="-"/>
            </a:pPr>
            <a:r>
              <a:rPr lang="en-US" dirty="0" smtClean="0"/>
              <a:t>“closeness” to Scopes 1+2</a:t>
            </a:r>
          </a:p>
          <a:p>
            <a:pPr marL="742950" lvl="1" indent="-285750">
              <a:spcBef>
                <a:spcPts val="1200"/>
              </a:spcBef>
              <a:buFont typeface="Symbol" panose="05050102010706020507" pitchFamily="18" charset="2"/>
              <a:buChar char="-"/>
            </a:pPr>
            <a:r>
              <a:rPr lang="en-US" dirty="0" smtClean="0"/>
              <a:t>complexity</a:t>
            </a:r>
          </a:p>
          <a:p>
            <a:pPr marL="742950" lvl="1" indent="-285750">
              <a:spcBef>
                <a:spcPts val="1200"/>
              </a:spcBef>
              <a:buFont typeface="Symbol" panose="05050102010706020507" pitchFamily="18" charset="2"/>
              <a:buChar char="-"/>
            </a:pPr>
            <a:r>
              <a:rPr lang="en-US" dirty="0" smtClean="0"/>
              <a:t>data availability</a:t>
            </a:r>
            <a:endParaRPr lang="de-DE" dirty="0"/>
          </a:p>
        </p:txBody>
      </p:sp>
      <p:pic>
        <p:nvPicPr>
          <p:cNvPr id="25" name="Grafik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99" y="1696064"/>
            <a:ext cx="7595556" cy="4728727"/>
          </a:xfrm>
          <a:prstGeom prst="rect">
            <a:avLst/>
          </a:prstGeom>
        </p:spPr>
      </p:pic>
      <p:grpSp>
        <p:nvGrpSpPr>
          <p:cNvPr id="26" name="Gruppieren 25"/>
          <p:cNvGrpSpPr/>
          <p:nvPr/>
        </p:nvGrpSpPr>
        <p:grpSpPr>
          <a:xfrm>
            <a:off x="1155635" y="2664563"/>
            <a:ext cx="7093016" cy="2980804"/>
            <a:chOff x="1155635" y="2664563"/>
            <a:chExt cx="7093016" cy="2980804"/>
          </a:xfrm>
        </p:grpSpPr>
        <p:sp>
          <p:nvSpPr>
            <p:cNvPr id="16" name="Abgerundetes Rechteck 15"/>
            <p:cNvSpPr/>
            <p:nvPr/>
          </p:nvSpPr>
          <p:spPr>
            <a:xfrm>
              <a:off x="1155635" y="4805787"/>
              <a:ext cx="760490" cy="66443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p:cNvSpPr/>
            <p:nvPr/>
          </p:nvSpPr>
          <p:spPr>
            <a:xfrm rot="19351611">
              <a:off x="2108135" y="4980928"/>
              <a:ext cx="1702050" cy="66443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p:nvSpPr>
          <p:spPr>
            <a:xfrm>
              <a:off x="6004323" y="2664563"/>
              <a:ext cx="2244328" cy="738664"/>
            </a:xfrm>
            <a:prstGeom prst="rect">
              <a:avLst/>
            </a:prstGeom>
            <a:noFill/>
          </p:spPr>
          <p:txBody>
            <a:bodyPr wrap="square" rtlCol="0">
              <a:spAutoFit/>
            </a:bodyPr>
            <a:lstStyle/>
            <a:p>
              <a:r>
                <a:rPr lang="de-DE" sz="1400" i="1" dirty="0" smtClean="0"/>
                <a:t>Scope 3 </a:t>
              </a:r>
              <a:r>
                <a:rPr lang="de-DE" sz="1400" i="1" dirty="0" err="1" smtClean="0"/>
                <a:t>categories</a:t>
              </a:r>
              <a:r>
                <a:rPr lang="de-DE" sz="1400" i="1" dirty="0" smtClean="0"/>
                <a:t> </a:t>
              </a:r>
              <a:r>
                <a:rPr lang="de-DE" sz="1400" i="1" dirty="0" err="1" smtClean="0"/>
                <a:t>close</a:t>
              </a:r>
              <a:r>
                <a:rPr lang="de-DE" sz="1400" i="1" dirty="0" smtClean="0"/>
                <a:t> </a:t>
              </a:r>
              <a:r>
                <a:rPr lang="de-DE" sz="1400" i="1" dirty="0" err="1" smtClean="0"/>
                <a:t>to</a:t>
              </a:r>
              <a:r>
                <a:rPr lang="de-DE" sz="1400" i="1" dirty="0" smtClean="0"/>
                <a:t> </a:t>
              </a:r>
              <a:r>
                <a:rPr lang="de-DE" sz="1400" i="1" dirty="0" err="1" smtClean="0"/>
                <a:t>the</a:t>
              </a:r>
              <a:r>
                <a:rPr lang="de-DE" sz="1400" i="1" dirty="0" smtClean="0"/>
                <a:t> </a:t>
              </a:r>
              <a:r>
                <a:rPr lang="de-DE" sz="1400" i="1" dirty="0" err="1" smtClean="0"/>
                <a:t>corporate</a:t>
              </a:r>
              <a:r>
                <a:rPr lang="de-DE" sz="1400" i="1" dirty="0" smtClean="0"/>
                <a:t> </a:t>
              </a:r>
              <a:r>
                <a:rPr lang="de-DE" sz="1400" i="1" dirty="0" err="1" smtClean="0"/>
                <a:t>carbon</a:t>
              </a:r>
              <a:r>
                <a:rPr lang="de-DE" sz="1400" i="1" dirty="0" smtClean="0"/>
                <a:t> </a:t>
              </a:r>
              <a:r>
                <a:rPr lang="de-DE" sz="1400" i="1" dirty="0" err="1" smtClean="0"/>
                <a:t>footprint</a:t>
              </a:r>
              <a:endParaRPr lang="de-DE" sz="1400" i="1" dirty="0"/>
            </a:p>
          </p:txBody>
        </p:sp>
        <p:sp>
          <p:nvSpPr>
            <p:cNvPr id="27" name="Abgerundetes Rechteck 26"/>
            <p:cNvSpPr/>
            <p:nvPr/>
          </p:nvSpPr>
          <p:spPr>
            <a:xfrm>
              <a:off x="5757854" y="2691206"/>
              <a:ext cx="282012" cy="21593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1" name="Gerader Verbinder 30"/>
          <p:cNvCxnSpPr/>
          <p:nvPr/>
        </p:nvCxnSpPr>
        <p:spPr>
          <a:xfrm>
            <a:off x="8620538" y="1917874"/>
            <a:ext cx="0" cy="45069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Foliennummernplatzhalter 2"/>
          <p:cNvSpPr txBox="1">
            <a:spLocks/>
          </p:cNvSpPr>
          <p:nvPr/>
        </p:nvSpPr>
        <p:spPr>
          <a:xfrm>
            <a:off x="7762876" y="6331637"/>
            <a:ext cx="4099612" cy="365125"/>
          </a:xfrm>
          <a:prstGeom prst="rect">
            <a:avLst/>
          </a:prstGeom>
        </p:spPr>
        <p:txBody>
          <a:bodyPr anchor="b"/>
          <a:lstStyle>
            <a:defPPr>
              <a:defRPr lang="de-DE"/>
            </a:defPPr>
            <a:lvl1pPr algn="r">
              <a:defRPr sz="900">
                <a:solidFill>
                  <a:schemeClr val="tx1">
                    <a:lumMod val="50000"/>
                    <a:lumOff val="50000"/>
                  </a:schemeClr>
                </a:solidFill>
              </a:defRPr>
            </a:lvl1pPr>
          </a:lstStyle>
          <a:p>
            <a:r>
              <a:rPr lang="de-DE" dirty="0"/>
              <a:t>Bastian Schröter | Z+G </a:t>
            </a:r>
            <a:r>
              <a:rPr lang="de-DE" dirty="0" err="1"/>
              <a:t>Sales</a:t>
            </a:r>
            <a:r>
              <a:rPr lang="de-DE" dirty="0"/>
              <a:t> Conference | 29.02.2024</a:t>
            </a:r>
            <a:r>
              <a:rPr lang="de-DE" dirty="0" smtClean="0"/>
              <a:t> </a:t>
            </a:r>
            <a:r>
              <a:rPr lang="de-DE" dirty="0"/>
              <a:t>I Slide </a:t>
            </a:r>
            <a:r>
              <a:rPr lang="de-DE" dirty="0" smtClean="0"/>
              <a:t>11</a:t>
            </a:r>
            <a:endParaRPr lang="de-DE" dirty="0"/>
          </a:p>
        </p:txBody>
      </p:sp>
    </p:spTree>
    <p:extLst>
      <p:ext uri="{BB962C8B-B14F-4D97-AF65-F5344CB8AC3E}">
        <p14:creationId xmlns:p14="http://schemas.microsoft.com/office/powerpoint/2010/main" val="123071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7905750" y="6331637"/>
            <a:ext cx="3956737"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a:t>
            </a:r>
            <a:fld id="{AE134E98-7F50-4DA8-96E0-D9CF8C66C9D6}" type="slidenum">
              <a:rPr lang="de-DE" smtClean="0"/>
              <a:pPr algn="r"/>
              <a:t>12</a:t>
            </a:fld>
            <a:endParaRPr lang="de-DE" dirty="0"/>
          </a:p>
        </p:txBody>
      </p:sp>
      <p:sp>
        <p:nvSpPr>
          <p:cNvPr id="4" name="Titel 3"/>
          <p:cNvSpPr>
            <a:spLocks noGrp="1"/>
          </p:cNvSpPr>
          <p:nvPr>
            <p:ph type="title"/>
          </p:nvPr>
        </p:nvSpPr>
        <p:spPr>
          <a:xfrm>
            <a:off x="329513" y="392901"/>
            <a:ext cx="9176437" cy="953396"/>
          </a:xfrm>
        </p:spPr>
        <p:txBody>
          <a:bodyPr anchor="ctr"/>
          <a:lstStyle/>
          <a:p>
            <a:r>
              <a:rPr lang="en-US" sz="2400" dirty="0" smtClean="0"/>
              <a:t>Many large companies have by now assessed their Corporate Carbon Footprint, including Scope 3 elements</a:t>
            </a:r>
            <a:endParaRPr lang="en-US" sz="2400" dirty="0"/>
          </a:p>
        </p:txBody>
      </p:sp>
      <p:sp>
        <p:nvSpPr>
          <p:cNvPr id="6" name="Fußzeilenplatzhalter 4"/>
          <p:cNvSpPr>
            <a:spLocks noGrp="1"/>
          </p:cNvSpPr>
          <p:nvPr>
            <p:ph type="ftr" sz="quarter" idx="3"/>
          </p:nvPr>
        </p:nvSpPr>
        <p:spPr>
          <a:xfrm>
            <a:off x="365728" y="1201767"/>
            <a:ext cx="4114800" cy="365125"/>
          </a:xfrm>
        </p:spPr>
        <p:txBody>
          <a:bodyPr/>
          <a:lstStyle/>
          <a:p>
            <a:r>
              <a:rPr lang="de-DE" b="0" dirty="0" err="1" smtClean="0"/>
              <a:t>Example</a:t>
            </a:r>
            <a:r>
              <a:rPr lang="de-DE" b="0" dirty="0" smtClean="0"/>
              <a:t> </a:t>
            </a:r>
            <a:r>
              <a:rPr lang="de-DE" b="0" dirty="0" err="1" smtClean="0"/>
              <a:t>of</a:t>
            </a:r>
            <a:r>
              <a:rPr lang="de-DE" b="0" dirty="0" smtClean="0"/>
              <a:t> a </a:t>
            </a:r>
            <a:r>
              <a:rPr lang="de-DE" b="0" dirty="0" err="1" smtClean="0"/>
              <a:t>corporate</a:t>
            </a:r>
            <a:r>
              <a:rPr lang="de-DE" b="0" dirty="0" smtClean="0"/>
              <a:t> </a:t>
            </a:r>
            <a:r>
              <a:rPr lang="de-DE" b="0" dirty="0" err="1" smtClean="0"/>
              <a:t>carbon</a:t>
            </a:r>
            <a:r>
              <a:rPr lang="de-DE" b="0" dirty="0" smtClean="0"/>
              <a:t> </a:t>
            </a:r>
            <a:r>
              <a:rPr lang="de-DE" b="0" dirty="0" err="1" smtClean="0"/>
              <a:t>footprint</a:t>
            </a:r>
            <a:endParaRPr lang="de-DE" b="0" dirty="0"/>
          </a:p>
        </p:txBody>
      </p:sp>
      <p:sp>
        <p:nvSpPr>
          <p:cNvPr id="10" name="Rechteck 9"/>
          <p:cNvSpPr/>
          <p:nvPr/>
        </p:nvSpPr>
        <p:spPr>
          <a:xfrm>
            <a:off x="7552448" y="1920800"/>
            <a:ext cx="4149696" cy="4521444"/>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uppieren 10"/>
          <p:cNvGrpSpPr/>
          <p:nvPr/>
        </p:nvGrpSpPr>
        <p:grpSpPr>
          <a:xfrm>
            <a:off x="568179" y="2035199"/>
            <a:ext cx="806076" cy="737486"/>
            <a:chOff x="611722" y="1543954"/>
            <a:chExt cx="806076" cy="737486"/>
          </a:xfrm>
        </p:grpSpPr>
        <p:sp>
          <p:nvSpPr>
            <p:cNvPr id="12" name="Rechteck 11"/>
            <p:cNvSpPr/>
            <p:nvPr/>
          </p:nvSpPr>
          <p:spPr>
            <a:xfrm>
              <a:off x="611722" y="1572979"/>
              <a:ext cx="169363" cy="164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3" name="Rechteck 12"/>
            <p:cNvSpPr/>
            <p:nvPr/>
          </p:nvSpPr>
          <p:spPr>
            <a:xfrm>
              <a:off x="611722" y="1825241"/>
              <a:ext cx="169363" cy="164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4" name="Rechteck 13"/>
            <p:cNvSpPr/>
            <p:nvPr/>
          </p:nvSpPr>
          <p:spPr>
            <a:xfrm>
              <a:off x="611722" y="2077503"/>
              <a:ext cx="169363" cy="164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5" name="Textfeld 14"/>
            <p:cNvSpPr txBox="1"/>
            <p:nvPr/>
          </p:nvSpPr>
          <p:spPr>
            <a:xfrm>
              <a:off x="781085" y="1543954"/>
              <a:ext cx="636713" cy="261610"/>
            </a:xfrm>
            <a:prstGeom prst="rect">
              <a:avLst/>
            </a:prstGeom>
            <a:noFill/>
          </p:spPr>
          <p:txBody>
            <a:bodyPr wrap="none" rtlCol="0">
              <a:spAutoFit/>
            </a:bodyPr>
            <a:lstStyle/>
            <a:p>
              <a:r>
                <a:rPr lang="de-DE" sz="1050" dirty="0" err="1">
                  <a:cs typeface="Segoe UI Light" panose="020B0502040204020203" pitchFamily="34" charset="0"/>
                </a:rPr>
                <a:t>Scope</a:t>
              </a:r>
              <a:r>
                <a:rPr lang="de-DE" sz="1050" dirty="0">
                  <a:cs typeface="Segoe UI Light" panose="020B0502040204020203" pitchFamily="34" charset="0"/>
                </a:rPr>
                <a:t> 1</a:t>
              </a:r>
            </a:p>
          </p:txBody>
        </p:sp>
        <p:sp>
          <p:nvSpPr>
            <p:cNvPr id="16" name="Textfeld 15"/>
            <p:cNvSpPr txBox="1"/>
            <p:nvPr/>
          </p:nvSpPr>
          <p:spPr>
            <a:xfrm>
              <a:off x="781085" y="1784202"/>
              <a:ext cx="636713" cy="261610"/>
            </a:xfrm>
            <a:prstGeom prst="rect">
              <a:avLst/>
            </a:prstGeom>
            <a:noFill/>
          </p:spPr>
          <p:txBody>
            <a:bodyPr wrap="none" rtlCol="0">
              <a:spAutoFit/>
            </a:bodyPr>
            <a:lstStyle/>
            <a:p>
              <a:r>
                <a:rPr lang="de-DE" sz="1050" dirty="0" err="1">
                  <a:cs typeface="Segoe UI Light" panose="020B0502040204020203" pitchFamily="34" charset="0"/>
                </a:rPr>
                <a:t>Scope</a:t>
              </a:r>
              <a:r>
                <a:rPr lang="de-DE" sz="1050" dirty="0">
                  <a:cs typeface="Segoe UI Light" panose="020B0502040204020203" pitchFamily="34" charset="0"/>
                </a:rPr>
                <a:t> 2</a:t>
              </a:r>
            </a:p>
          </p:txBody>
        </p:sp>
        <p:sp>
          <p:nvSpPr>
            <p:cNvPr id="17" name="Textfeld 16"/>
            <p:cNvSpPr txBox="1"/>
            <p:nvPr/>
          </p:nvSpPr>
          <p:spPr>
            <a:xfrm>
              <a:off x="781085" y="2019830"/>
              <a:ext cx="636713" cy="261610"/>
            </a:xfrm>
            <a:prstGeom prst="rect">
              <a:avLst/>
            </a:prstGeom>
            <a:noFill/>
          </p:spPr>
          <p:txBody>
            <a:bodyPr wrap="none" rtlCol="0">
              <a:spAutoFit/>
            </a:bodyPr>
            <a:lstStyle/>
            <a:p>
              <a:r>
                <a:rPr lang="de-DE" sz="1050" dirty="0" err="1">
                  <a:cs typeface="Segoe UI Light" panose="020B0502040204020203" pitchFamily="34" charset="0"/>
                </a:rPr>
                <a:t>Scope</a:t>
              </a:r>
              <a:r>
                <a:rPr lang="de-DE" sz="1050" dirty="0">
                  <a:cs typeface="Segoe UI Light" panose="020B0502040204020203" pitchFamily="34" charset="0"/>
                </a:rPr>
                <a:t> 3</a:t>
              </a:r>
            </a:p>
          </p:txBody>
        </p:sp>
      </p:grpSp>
      <p:cxnSp>
        <p:nvCxnSpPr>
          <p:cNvPr id="23" name="Gerader Verbinder 22"/>
          <p:cNvCxnSpPr/>
          <p:nvPr/>
        </p:nvCxnSpPr>
        <p:spPr>
          <a:xfrm>
            <a:off x="568179" y="3433136"/>
            <a:ext cx="624131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3" name="Diagramm 42"/>
          <p:cNvGraphicFramePr/>
          <p:nvPr>
            <p:extLst>
              <p:ext uri="{D42A27DB-BD31-4B8C-83A1-F6EECF244321}">
                <p14:modId xmlns:p14="http://schemas.microsoft.com/office/powerpoint/2010/main" val="250305622"/>
              </p:ext>
            </p:extLst>
          </p:nvPr>
        </p:nvGraphicFramePr>
        <p:xfrm>
          <a:off x="568179" y="1899582"/>
          <a:ext cx="6330637" cy="4542662"/>
        </p:xfrm>
        <a:graphic>
          <a:graphicData uri="http://schemas.openxmlformats.org/drawingml/2006/chart">
            <c:chart xmlns:c="http://schemas.openxmlformats.org/drawingml/2006/chart" xmlns:r="http://schemas.openxmlformats.org/officeDocument/2006/relationships" r:id="rId2"/>
          </a:graphicData>
        </a:graphic>
      </p:graphicFrame>
      <p:cxnSp>
        <p:nvCxnSpPr>
          <p:cNvPr id="44" name="Gerader Verbinder 43"/>
          <p:cNvCxnSpPr/>
          <p:nvPr/>
        </p:nvCxnSpPr>
        <p:spPr>
          <a:xfrm>
            <a:off x="568179" y="4879191"/>
            <a:ext cx="624131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8B58AE1B-1974-20FB-94BB-76D81A597D7A}"/>
              </a:ext>
            </a:extLst>
          </p:cNvPr>
          <p:cNvSpPr txBox="1"/>
          <p:nvPr/>
        </p:nvSpPr>
        <p:spPr bwMode="auto">
          <a:xfrm>
            <a:off x="4656730" y="5198343"/>
            <a:ext cx="2895818" cy="461665"/>
          </a:xfrm>
          <a:prstGeom prst="rect">
            <a:avLst/>
          </a:prstGeom>
          <a:noFill/>
        </p:spPr>
        <p:txBody>
          <a:bodyPr wrap="square" rtlCol="0">
            <a:spAutoFit/>
          </a:bodyPr>
          <a:lstStyle/>
          <a:p>
            <a:pPr algn="ctr">
              <a:defRPr/>
            </a:pPr>
            <a:r>
              <a:rPr lang="de-DE" sz="1200" b="1" dirty="0" smtClean="0">
                <a:cs typeface="Segoe UI Light"/>
              </a:rPr>
              <a:t>Scope 1-3: </a:t>
            </a:r>
            <a:endParaRPr lang="de-DE" sz="1200" b="1" dirty="0">
              <a:cs typeface="Segoe UI Light"/>
            </a:endParaRPr>
          </a:p>
          <a:p>
            <a:pPr algn="ctr">
              <a:defRPr/>
            </a:pPr>
            <a:r>
              <a:rPr lang="de-DE" sz="1200" b="1" dirty="0" smtClean="0">
                <a:cs typeface="Segoe UI Light"/>
              </a:rPr>
              <a:t>504 </a:t>
            </a:r>
            <a:r>
              <a:rPr lang="de-DE" sz="1200" b="1" dirty="0">
                <a:cs typeface="Segoe UI Light"/>
              </a:rPr>
              <a:t>t CO</a:t>
            </a:r>
            <a:r>
              <a:rPr lang="de-DE" sz="1200" b="1" baseline="-25000" dirty="0">
                <a:cs typeface="Segoe UI Light"/>
              </a:rPr>
              <a:t>2</a:t>
            </a:r>
            <a:r>
              <a:rPr lang="de-DE" sz="1200" b="1" dirty="0">
                <a:cs typeface="Segoe UI Light"/>
              </a:rPr>
              <a:t>e p.a.</a:t>
            </a:r>
            <a:endParaRPr sz="1600" b="1" baseline="30000" dirty="0"/>
          </a:p>
        </p:txBody>
      </p:sp>
      <p:sp>
        <p:nvSpPr>
          <p:cNvPr id="20" name="Textfeld 19">
            <a:extLst>
              <a:ext uri="{FF2B5EF4-FFF2-40B4-BE49-F238E27FC236}">
                <a16:creationId xmlns:a16="http://schemas.microsoft.com/office/drawing/2014/main" id="{1B8D41CD-55EC-476D-DBFB-0E044C209ED9}"/>
              </a:ext>
            </a:extLst>
          </p:cNvPr>
          <p:cNvSpPr txBox="1"/>
          <p:nvPr/>
        </p:nvSpPr>
        <p:spPr bwMode="auto">
          <a:xfrm>
            <a:off x="4656730" y="3787386"/>
            <a:ext cx="2895818" cy="461665"/>
          </a:xfrm>
          <a:prstGeom prst="rect">
            <a:avLst/>
          </a:prstGeom>
          <a:noFill/>
        </p:spPr>
        <p:txBody>
          <a:bodyPr wrap="square" rtlCol="0">
            <a:spAutoFit/>
          </a:bodyPr>
          <a:lstStyle/>
          <a:p>
            <a:pPr algn="ctr">
              <a:defRPr/>
            </a:pPr>
            <a:r>
              <a:rPr lang="de-DE" sz="1200" b="1" dirty="0" smtClean="0">
                <a:cs typeface="Segoe UI Light"/>
              </a:rPr>
              <a:t>Scopes 1+2: </a:t>
            </a:r>
            <a:endParaRPr lang="de-DE" sz="1200" b="1" dirty="0">
              <a:cs typeface="Segoe UI Light"/>
            </a:endParaRPr>
          </a:p>
          <a:p>
            <a:pPr algn="ctr">
              <a:defRPr/>
            </a:pPr>
            <a:r>
              <a:rPr lang="de-DE" sz="1200" b="1" dirty="0" smtClean="0">
                <a:cs typeface="Segoe UI Light"/>
              </a:rPr>
              <a:t>254 </a:t>
            </a:r>
            <a:r>
              <a:rPr lang="de-DE" sz="1200" b="1" dirty="0">
                <a:cs typeface="Segoe UI Light"/>
              </a:rPr>
              <a:t>t CO</a:t>
            </a:r>
            <a:r>
              <a:rPr lang="de-DE" sz="1200" b="1" baseline="-25000" dirty="0">
                <a:cs typeface="Segoe UI Light"/>
              </a:rPr>
              <a:t>2</a:t>
            </a:r>
            <a:r>
              <a:rPr lang="de-DE" sz="1200" b="1" dirty="0">
                <a:cs typeface="Segoe UI Light"/>
              </a:rPr>
              <a:t>e p.a.</a:t>
            </a:r>
            <a:endParaRPr sz="1600" b="1" baseline="30000" dirty="0"/>
          </a:p>
        </p:txBody>
      </p:sp>
      <p:sp>
        <p:nvSpPr>
          <p:cNvPr id="22" name="Textfeld 21">
            <a:extLst>
              <a:ext uri="{FF2B5EF4-FFF2-40B4-BE49-F238E27FC236}">
                <a16:creationId xmlns:a16="http://schemas.microsoft.com/office/drawing/2014/main" id="{1B8D41CD-55EC-476D-DBFB-0E044C209ED9}"/>
              </a:ext>
            </a:extLst>
          </p:cNvPr>
          <p:cNvSpPr txBox="1"/>
          <p:nvPr/>
        </p:nvSpPr>
        <p:spPr bwMode="auto">
          <a:xfrm>
            <a:off x="4656730" y="2413902"/>
            <a:ext cx="2895818" cy="461665"/>
          </a:xfrm>
          <a:prstGeom prst="rect">
            <a:avLst/>
          </a:prstGeom>
          <a:noFill/>
        </p:spPr>
        <p:txBody>
          <a:bodyPr wrap="square" rtlCol="0">
            <a:spAutoFit/>
          </a:bodyPr>
          <a:lstStyle/>
          <a:p>
            <a:pPr algn="ctr">
              <a:defRPr/>
            </a:pPr>
            <a:r>
              <a:rPr lang="de-DE" sz="1200" b="1" dirty="0" smtClean="0">
                <a:cs typeface="Segoe UI Light"/>
              </a:rPr>
              <a:t>Scope </a:t>
            </a:r>
            <a:r>
              <a:rPr lang="de-DE" sz="1200" b="1" dirty="0">
                <a:cs typeface="Segoe UI Light"/>
              </a:rPr>
              <a:t>1: </a:t>
            </a:r>
          </a:p>
          <a:p>
            <a:pPr algn="ctr">
              <a:defRPr/>
            </a:pPr>
            <a:r>
              <a:rPr lang="de-DE" sz="1200" b="1" dirty="0" smtClean="0">
                <a:cs typeface="Segoe UI Light"/>
              </a:rPr>
              <a:t>151 </a:t>
            </a:r>
            <a:r>
              <a:rPr lang="de-DE" sz="1200" b="1" dirty="0">
                <a:cs typeface="Segoe UI Light"/>
              </a:rPr>
              <a:t>t CO</a:t>
            </a:r>
            <a:r>
              <a:rPr lang="de-DE" sz="1200" b="1" baseline="-25000" dirty="0">
                <a:cs typeface="Segoe UI Light"/>
              </a:rPr>
              <a:t>2</a:t>
            </a:r>
            <a:r>
              <a:rPr lang="de-DE" sz="1200" b="1" dirty="0">
                <a:cs typeface="Segoe UI Light"/>
              </a:rPr>
              <a:t>e p.a.</a:t>
            </a:r>
            <a:endParaRPr sz="1600" b="1" baseline="30000" dirty="0"/>
          </a:p>
        </p:txBody>
      </p:sp>
      <p:graphicFrame>
        <p:nvGraphicFramePr>
          <p:cNvPr id="47" name="Diagramm 46"/>
          <p:cNvGraphicFramePr/>
          <p:nvPr>
            <p:extLst>
              <p:ext uri="{D42A27DB-BD31-4B8C-83A1-F6EECF244321}">
                <p14:modId xmlns:p14="http://schemas.microsoft.com/office/powerpoint/2010/main" val="3470819343"/>
              </p:ext>
            </p:extLst>
          </p:nvPr>
        </p:nvGraphicFramePr>
        <p:xfrm>
          <a:off x="6443982" y="2263164"/>
          <a:ext cx="6366627" cy="3801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51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6947732" y="6331637"/>
            <a:ext cx="4914756"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a:t>
            </a:r>
            <a:fld id="{AE134E98-7F50-4DA8-96E0-D9CF8C66C9D6}" type="slidenum">
              <a:rPr lang="de-DE" smtClean="0"/>
              <a:pPr algn="r"/>
              <a:t>13</a:t>
            </a:fld>
            <a:endParaRPr lang="de-DE" dirty="0"/>
          </a:p>
        </p:txBody>
      </p:sp>
      <p:sp>
        <p:nvSpPr>
          <p:cNvPr id="4" name="Titel 3"/>
          <p:cNvSpPr>
            <a:spLocks noGrp="1"/>
          </p:cNvSpPr>
          <p:nvPr>
            <p:ph type="title"/>
          </p:nvPr>
        </p:nvSpPr>
        <p:spPr>
          <a:xfrm>
            <a:off x="329513" y="528798"/>
            <a:ext cx="9157387" cy="953396"/>
          </a:xfrm>
        </p:spPr>
        <p:txBody>
          <a:bodyPr anchor="t"/>
          <a:lstStyle/>
          <a:p>
            <a:r>
              <a:rPr lang="en-US" sz="2400" noProof="0" dirty="0" smtClean="0"/>
              <a:t>However, Product Carbon Footprints can be much larger than</a:t>
            </a:r>
            <a:br>
              <a:rPr lang="en-US" sz="2400" noProof="0" dirty="0" smtClean="0"/>
            </a:br>
            <a:r>
              <a:rPr lang="en-US" sz="2400" noProof="0" dirty="0" smtClean="0"/>
              <a:t>Corporate Carbon Footprints</a:t>
            </a:r>
            <a:endParaRPr lang="en-US" sz="2400" noProof="0" dirty="0"/>
          </a:p>
        </p:txBody>
      </p:sp>
      <p:sp>
        <p:nvSpPr>
          <p:cNvPr id="5" name="Fußzeilenplatzhalter 4"/>
          <p:cNvSpPr>
            <a:spLocks noGrp="1"/>
          </p:cNvSpPr>
          <p:nvPr>
            <p:ph type="ftr" sz="quarter" idx="3"/>
          </p:nvPr>
        </p:nvSpPr>
        <p:spPr>
          <a:xfrm>
            <a:off x="329512" y="1299631"/>
            <a:ext cx="11023534" cy="365125"/>
          </a:xfrm>
        </p:spPr>
        <p:txBody>
          <a:bodyPr/>
          <a:lstStyle/>
          <a:p>
            <a:r>
              <a:rPr lang="en-US" b="0" dirty="0" smtClean="0"/>
              <a:t>Materiality </a:t>
            </a:r>
            <a:r>
              <a:rPr lang="en-US" b="0" dirty="0"/>
              <a:t>of </a:t>
            </a:r>
            <a:r>
              <a:rPr lang="en-US" b="0" dirty="0" smtClean="0"/>
              <a:t>emissions along the value chain: example OEM (indexed, anonymized)</a:t>
            </a:r>
            <a:endParaRPr lang="de-DE" b="0" dirty="0"/>
          </a:p>
        </p:txBody>
      </p:sp>
      <p:graphicFrame>
        <p:nvGraphicFramePr>
          <p:cNvPr id="6" name="Diagramm 5">
            <a:extLst>
              <a:ext uri="{FF2B5EF4-FFF2-40B4-BE49-F238E27FC236}">
                <a16:creationId xmlns:a16="http://schemas.microsoft.com/office/drawing/2014/main" id="{CFA109CA-A68C-4234-A098-E29F38E537D0}"/>
              </a:ext>
            </a:extLst>
          </p:cNvPr>
          <p:cNvGraphicFramePr>
            <a:graphicFrameLocks/>
          </p:cNvGraphicFramePr>
          <p:nvPr>
            <p:extLst>
              <p:ext uri="{D42A27DB-BD31-4B8C-83A1-F6EECF244321}">
                <p14:modId xmlns:p14="http://schemas.microsoft.com/office/powerpoint/2010/main" val="2906696484"/>
              </p:ext>
            </p:extLst>
          </p:nvPr>
        </p:nvGraphicFramePr>
        <p:xfrm>
          <a:off x="525443" y="1935737"/>
          <a:ext cx="5972271" cy="316708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pieren 8"/>
          <p:cNvGrpSpPr/>
          <p:nvPr/>
        </p:nvGrpSpPr>
        <p:grpSpPr>
          <a:xfrm>
            <a:off x="700016" y="5173835"/>
            <a:ext cx="5746047" cy="1157802"/>
            <a:chOff x="1483474" y="5173835"/>
            <a:chExt cx="5381689" cy="331963"/>
          </a:xfrm>
          <a:solidFill>
            <a:srgbClr val="C00000"/>
          </a:solidFill>
        </p:grpSpPr>
        <p:sp>
          <p:nvSpPr>
            <p:cNvPr id="10" name="Freihandform 9"/>
            <p:cNvSpPr/>
            <p:nvPr/>
          </p:nvSpPr>
          <p:spPr>
            <a:xfrm>
              <a:off x="1483474" y="5173835"/>
              <a:ext cx="829909" cy="331963"/>
            </a:xfrm>
            <a:custGeom>
              <a:avLst/>
              <a:gdLst>
                <a:gd name="connsiteX0" fmla="*/ 0 w 829909"/>
                <a:gd name="connsiteY0" fmla="*/ 0 h 331963"/>
                <a:gd name="connsiteX1" fmla="*/ 663928 w 829909"/>
                <a:gd name="connsiteY1" fmla="*/ 0 h 331963"/>
                <a:gd name="connsiteX2" fmla="*/ 829909 w 829909"/>
                <a:gd name="connsiteY2" fmla="*/ 165982 h 331963"/>
                <a:gd name="connsiteX3" fmla="*/ 663928 w 829909"/>
                <a:gd name="connsiteY3" fmla="*/ 331963 h 331963"/>
                <a:gd name="connsiteX4" fmla="*/ 0 w 829909"/>
                <a:gd name="connsiteY4" fmla="*/ 331963 h 331963"/>
                <a:gd name="connsiteX5" fmla="*/ 165982 w 829909"/>
                <a:gd name="connsiteY5" fmla="*/ 165982 h 331963"/>
                <a:gd name="connsiteX6" fmla="*/ 0 w 829909"/>
                <a:gd name="connsiteY6" fmla="*/ 0 h 33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909" h="331963">
                  <a:moveTo>
                    <a:pt x="0" y="0"/>
                  </a:moveTo>
                  <a:lnTo>
                    <a:pt x="663928" y="0"/>
                  </a:lnTo>
                  <a:lnTo>
                    <a:pt x="829909" y="165982"/>
                  </a:lnTo>
                  <a:lnTo>
                    <a:pt x="663928" y="331963"/>
                  </a:lnTo>
                  <a:lnTo>
                    <a:pt x="0" y="331963"/>
                  </a:lnTo>
                  <a:lnTo>
                    <a:pt x="165982" y="165982"/>
                  </a:lnTo>
                  <a:lnTo>
                    <a:pt x="0" y="0"/>
                  </a:lnTo>
                  <a:close/>
                </a:path>
              </a:pathLst>
            </a:cu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97986" tIns="10668" rIns="176649" bIns="10668" numCol="1" spcCol="1270" anchor="ctr" anchorCtr="0">
              <a:noAutofit/>
            </a:bodyPr>
            <a:lstStyle/>
            <a:p>
              <a:pPr lvl="0" algn="ctr" defTabSz="355600">
                <a:lnSpc>
                  <a:spcPct val="90000"/>
                </a:lnSpc>
                <a:spcBef>
                  <a:spcPct val="0"/>
                </a:spcBef>
                <a:spcAft>
                  <a:spcPct val="35000"/>
                </a:spcAft>
              </a:pPr>
              <a:r>
                <a:rPr lang="de-DE" sz="1400" b="0" kern="1200" dirty="0" err="1" smtClean="0">
                  <a:solidFill>
                    <a:schemeClr val="bg1"/>
                  </a:solidFill>
                  <a:cs typeface="Segoe UI Light" panose="020B0502040204020203" pitchFamily="34" charset="0"/>
                </a:rPr>
                <a:t>Raw</a:t>
              </a:r>
              <a:r>
                <a:rPr lang="de-DE" sz="1400" b="0" kern="1200" dirty="0" smtClean="0">
                  <a:solidFill>
                    <a:schemeClr val="bg1"/>
                  </a:solidFill>
                  <a:cs typeface="Segoe UI Light" panose="020B0502040204020203" pitchFamily="34" charset="0"/>
                </a:rPr>
                <a:t> mater-</a:t>
              </a:r>
              <a:r>
                <a:rPr lang="de-DE" sz="1400" b="0" kern="1200" dirty="0" err="1" smtClean="0">
                  <a:solidFill>
                    <a:schemeClr val="bg1"/>
                  </a:solidFill>
                  <a:cs typeface="Segoe UI Light" panose="020B0502040204020203" pitchFamily="34" charset="0"/>
                </a:rPr>
                <a:t>ials</a:t>
              </a:r>
              <a:endParaRPr lang="de-DE" sz="1400" b="0" kern="1200" dirty="0">
                <a:solidFill>
                  <a:schemeClr val="bg1"/>
                </a:solidFill>
                <a:cs typeface="Segoe UI Light" panose="020B0502040204020203" pitchFamily="34" charset="0"/>
              </a:endParaRPr>
            </a:p>
          </p:txBody>
        </p:sp>
        <p:sp>
          <p:nvSpPr>
            <p:cNvPr id="11" name="Freihandform 10"/>
            <p:cNvSpPr/>
            <p:nvPr/>
          </p:nvSpPr>
          <p:spPr>
            <a:xfrm>
              <a:off x="2230392" y="5173835"/>
              <a:ext cx="829909" cy="331963"/>
            </a:xfrm>
            <a:custGeom>
              <a:avLst/>
              <a:gdLst>
                <a:gd name="connsiteX0" fmla="*/ 0 w 829909"/>
                <a:gd name="connsiteY0" fmla="*/ 0 h 331963"/>
                <a:gd name="connsiteX1" fmla="*/ 663928 w 829909"/>
                <a:gd name="connsiteY1" fmla="*/ 0 h 331963"/>
                <a:gd name="connsiteX2" fmla="*/ 829909 w 829909"/>
                <a:gd name="connsiteY2" fmla="*/ 165982 h 331963"/>
                <a:gd name="connsiteX3" fmla="*/ 663928 w 829909"/>
                <a:gd name="connsiteY3" fmla="*/ 331963 h 331963"/>
                <a:gd name="connsiteX4" fmla="*/ 0 w 829909"/>
                <a:gd name="connsiteY4" fmla="*/ 331963 h 331963"/>
                <a:gd name="connsiteX5" fmla="*/ 165982 w 829909"/>
                <a:gd name="connsiteY5" fmla="*/ 165982 h 331963"/>
                <a:gd name="connsiteX6" fmla="*/ 0 w 829909"/>
                <a:gd name="connsiteY6" fmla="*/ 0 h 33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909" h="331963">
                  <a:moveTo>
                    <a:pt x="0" y="0"/>
                  </a:moveTo>
                  <a:lnTo>
                    <a:pt x="663928" y="0"/>
                  </a:lnTo>
                  <a:lnTo>
                    <a:pt x="829909" y="165982"/>
                  </a:lnTo>
                  <a:lnTo>
                    <a:pt x="663928" y="331963"/>
                  </a:lnTo>
                  <a:lnTo>
                    <a:pt x="0" y="331963"/>
                  </a:lnTo>
                  <a:lnTo>
                    <a:pt x="165982" y="165982"/>
                  </a:lnTo>
                  <a:lnTo>
                    <a:pt x="0" y="0"/>
                  </a:lnTo>
                  <a:close/>
                </a:path>
              </a:pathLst>
            </a:cu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97986" tIns="10668" rIns="176649" bIns="10668" numCol="1" spcCol="1270" anchor="ctr" anchorCtr="0">
              <a:noAutofit/>
            </a:bodyPr>
            <a:lstStyle/>
            <a:p>
              <a:pPr lvl="0" algn="ctr" defTabSz="355600">
                <a:lnSpc>
                  <a:spcPct val="90000"/>
                </a:lnSpc>
                <a:spcBef>
                  <a:spcPct val="0"/>
                </a:spcBef>
                <a:spcAft>
                  <a:spcPct val="35000"/>
                </a:spcAft>
              </a:pPr>
              <a:r>
                <a:rPr lang="de-DE" sz="1400" b="0" kern="1200" dirty="0" err="1" smtClean="0">
                  <a:solidFill>
                    <a:schemeClr val="bg1"/>
                  </a:solidFill>
                  <a:cs typeface="Segoe UI Light" panose="020B0502040204020203" pitchFamily="34" charset="0"/>
                </a:rPr>
                <a:t>Pre</a:t>
              </a:r>
              <a:r>
                <a:rPr lang="de-DE" sz="1400" b="0" kern="1200" dirty="0" smtClean="0">
                  <a:solidFill>
                    <a:schemeClr val="bg1"/>
                  </a:solidFill>
                  <a:cs typeface="Segoe UI Light" panose="020B0502040204020203" pitchFamily="34" charset="0"/>
                </a:rPr>
                <a:t>-pro-</a:t>
              </a:r>
              <a:r>
                <a:rPr lang="de-DE" sz="1400" b="0" kern="1200" dirty="0" err="1" smtClean="0">
                  <a:solidFill>
                    <a:schemeClr val="bg1"/>
                  </a:solidFill>
                  <a:cs typeface="Segoe UI Light" panose="020B0502040204020203" pitchFamily="34" charset="0"/>
                </a:rPr>
                <a:t>duc</a:t>
              </a:r>
              <a:r>
                <a:rPr lang="de-DE" sz="1400" b="0" kern="1200" dirty="0" smtClean="0">
                  <a:solidFill>
                    <a:schemeClr val="bg1"/>
                  </a:solidFill>
                  <a:cs typeface="Segoe UI Light" panose="020B0502040204020203" pitchFamily="34" charset="0"/>
                </a:rPr>
                <a:t>-</a:t>
              </a:r>
              <a:r>
                <a:rPr lang="de-DE" sz="1400" b="0" kern="1200" dirty="0" err="1" smtClean="0">
                  <a:solidFill>
                    <a:schemeClr val="bg1"/>
                  </a:solidFill>
                  <a:cs typeface="Segoe UI Light" panose="020B0502040204020203" pitchFamily="34" charset="0"/>
                </a:rPr>
                <a:t>tion</a:t>
              </a:r>
              <a:endParaRPr lang="de-DE" sz="1400" b="0" kern="1200" dirty="0">
                <a:solidFill>
                  <a:schemeClr val="bg1"/>
                </a:solidFill>
                <a:cs typeface="Segoe UI Light" panose="020B0502040204020203" pitchFamily="34" charset="0"/>
              </a:endParaRPr>
            </a:p>
          </p:txBody>
        </p:sp>
        <p:sp>
          <p:nvSpPr>
            <p:cNvPr id="12" name="Freihandform 11"/>
            <p:cNvSpPr/>
            <p:nvPr/>
          </p:nvSpPr>
          <p:spPr>
            <a:xfrm>
              <a:off x="2977311" y="5173835"/>
              <a:ext cx="829909" cy="331963"/>
            </a:xfrm>
            <a:custGeom>
              <a:avLst/>
              <a:gdLst>
                <a:gd name="connsiteX0" fmla="*/ 0 w 829909"/>
                <a:gd name="connsiteY0" fmla="*/ 0 h 331963"/>
                <a:gd name="connsiteX1" fmla="*/ 663928 w 829909"/>
                <a:gd name="connsiteY1" fmla="*/ 0 h 331963"/>
                <a:gd name="connsiteX2" fmla="*/ 829909 w 829909"/>
                <a:gd name="connsiteY2" fmla="*/ 165982 h 331963"/>
                <a:gd name="connsiteX3" fmla="*/ 663928 w 829909"/>
                <a:gd name="connsiteY3" fmla="*/ 331963 h 331963"/>
                <a:gd name="connsiteX4" fmla="*/ 0 w 829909"/>
                <a:gd name="connsiteY4" fmla="*/ 331963 h 331963"/>
                <a:gd name="connsiteX5" fmla="*/ 165982 w 829909"/>
                <a:gd name="connsiteY5" fmla="*/ 165982 h 331963"/>
                <a:gd name="connsiteX6" fmla="*/ 0 w 829909"/>
                <a:gd name="connsiteY6" fmla="*/ 0 h 33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909" h="331963">
                  <a:moveTo>
                    <a:pt x="0" y="0"/>
                  </a:moveTo>
                  <a:lnTo>
                    <a:pt x="663928" y="0"/>
                  </a:lnTo>
                  <a:lnTo>
                    <a:pt x="829909" y="165982"/>
                  </a:lnTo>
                  <a:lnTo>
                    <a:pt x="663928" y="331963"/>
                  </a:lnTo>
                  <a:lnTo>
                    <a:pt x="0" y="331963"/>
                  </a:lnTo>
                  <a:lnTo>
                    <a:pt x="165982" y="165982"/>
                  </a:lnTo>
                  <a:lnTo>
                    <a:pt x="0" y="0"/>
                  </a:lnTo>
                  <a:close/>
                </a:path>
              </a:pathLst>
            </a:cu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97986" tIns="10668" rIns="176649" bIns="10668" numCol="1" spcCol="1270" anchor="ctr" anchorCtr="0">
              <a:noAutofit/>
            </a:bodyPr>
            <a:lstStyle/>
            <a:p>
              <a:pPr lvl="0" algn="ctr" defTabSz="355600">
                <a:lnSpc>
                  <a:spcPct val="90000"/>
                </a:lnSpc>
                <a:spcBef>
                  <a:spcPct val="0"/>
                </a:spcBef>
                <a:spcAft>
                  <a:spcPct val="35000"/>
                </a:spcAft>
              </a:pPr>
              <a:r>
                <a:rPr lang="de-DE" sz="1400" b="0" kern="1200" dirty="0" smtClean="0">
                  <a:solidFill>
                    <a:schemeClr val="bg1"/>
                  </a:solidFill>
                  <a:cs typeface="Segoe UI Light" panose="020B0502040204020203" pitchFamily="34" charset="0"/>
                </a:rPr>
                <a:t>In. Trans-</a:t>
              </a:r>
              <a:r>
                <a:rPr lang="de-DE" sz="1400" b="0" kern="1200" dirty="0" err="1" smtClean="0">
                  <a:solidFill>
                    <a:schemeClr val="bg1"/>
                  </a:solidFill>
                  <a:cs typeface="Segoe UI Light" panose="020B0502040204020203" pitchFamily="34" charset="0"/>
                </a:rPr>
                <a:t>port</a:t>
              </a:r>
              <a:endParaRPr lang="de-DE" sz="1400" b="0" kern="1200" dirty="0">
                <a:solidFill>
                  <a:schemeClr val="bg1"/>
                </a:solidFill>
                <a:cs typeface="Segoe UI Light" panose="020B0502040204020203" pitchFamily="34" charset="0"/>
              </a:endParaRPr>
            </a:p>
          </p:txBody>
        </p:sp>
        <p:sp>
          <p:nvSpPr>
            <p:cNvPr id="13" name="Freihandform 12"/>
            <p:cNvSpPr/>
            <p:nvPr/>
          </p:nvSpPr>
          <p:spPr>
            <a:xfrm>
              <a:off x="3724230" y="5173835"/>
              <a:ext cx="900177" cy="331963"/>
            </a:xfrm>
            <a:custGeom>
              <a:avLst/>
              <a:gdLst>
                <a:gd name="connsiteX0" fmla="*/ 0 w 900177"/>
                <a:gd name="connsiteY0" fmla="*/ 0 h 331963"/>
                <a:gd name="connsiteX1" fmla="*/ 734196 w 900177"/>
                <a:gd name="connsiteY1" fmla="*/ 0 h 331963"/>
                <a:gd name="connsiteX2" fmla="*/ 900177 w 900177"/>
                <a:gd name="connsiteY2" fmla="*/ 165982 h 331963"/>
                <a:gd name="connsiteX3" fmla="*/ 734196 w 900177"/>
                <a:gd name="connsiteY3" fmla="*/ 331963 h 331963"/>
                <a:gd name="connsiteX4" fmla="*/ 0 w 900177"/>
                <a:gd name="connsiteY4" fmla="*/ 331963 h 331963"/>
                <a:gd name="connsiteX5" fmla="*/ 165982 w 900177"/>
                <a:gd name="connsiteY5" fmla="*/ 165982 h 331963"/>
                <a:gd name="connsiteX6" fmla="*/ 0 w 900177"/>
                <a:gd name="connsiteY6" fmla="*/ 0 h 33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177" h="331963">
                  <a:moveTo>
                    <a:pt x="0" y="0"/>
                  </a:moveTo>
                  <a:lnTo>
                    <a:pt x="734196" y="0"/>
                  </a:lnTo>
                  <a:lnTo>
                    <a:pt x="900177" y="165982"/>
                  </a:lnTo>
                  <a:lnTo>
                    <a:pt x="734196" y="331963"/>
                  </a:lnTo>
                  <a:lnTo>
                    <a:pt x="0" y="331963"/>
                  </a:lnTo>
                  <a:lnTo>
                    <a:pt x="165982" y="165982"/>
                  </a:lnTo>
                  <a:lnTo>
                    <a:pt x="0" y="0"/>
                  </a:lnTo>
                  <a:close/>
                </a:path>
              </a:pathLst>
            </a:cu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97986" tIns="10668" rIns="176649" bIns="10668" numCol="1" spcCol="1270" anchor="ctr" anchorCtr="0">
              <a:noAutofit/>
            </a:bodyPr>
            <a:lstStyle/>
            <a:p>
              <a:pPr lvl="0" algn="ctr" defTabSz="355600">
                <a:lnSpc>
                  <a:spcPct val="90000"/>
                </a:lnSpc>
                <a:spcBef>
                  <a:spcPct val="0"/>
                </a:spcBef>
                <a:spcAft>
                  <a:spcPct val="35000"/>
                </a:spcAft>
              </a:pPr>
              <a:r>
                <a:rPr lang="de-DE" sz="1400" dirty="0" smtClean="0">
                  <a:solidFill>
                    <a:schemeClr val="bg1"/>
                  </a:solidFill>
                  <a:cs typeface="Segoe UI Light" panose="020B0502040204020203" pitchFamily="34" charset="0"/>
                </a:rPr>
                <a:t>OEM</a:t>
              </a:r>
              <a:r>
                <a:rPr lang="de-DE" sz="1400" b="0" kern="1200" dirty="0" smtClean="0">
                  <a:solidFill>
                    <a:schemeClr val="bg1"/>
                  </a:solidFill>
                  <a:cs typeface="Segoe UI Light" panose="020B0502040204020203" pitchFamily="34" charset="0"/>
                </a:rPr>
                <a:t> </a:t>
              </a:r>
              <a:r>
                <a:rPr lang="de-DE" sz="1400" b="0" kern="1200" dirty="0" err="1" smtClean="0">
                  <a:solidFill>
                    <a:schemeClr val="bg1"/>
                  </a:solidFill>
                  <a:cs typeface="Segoe UI Light" panose="020B0502040204020203" pitchFamily="34" charset="0"/>
                </a:rPr>
                <a:t>contri-bution</a:t>
              </a:r>
              <a:endParaRPr lang="de-DE" sz="1400" b="0" kern="1200" dirty="0">
                <a:solidFill>
                  <a:schemeClr val="bg1"/>
                </a:solidFill>
                <a:cs typeface="Segoe UI Light" panose="020B0502040204020203" pitchFamily="34" charset="0"/>
              </a:endParaRPr>
            </a:p>
          </p:txBody>
        </p:sp>
        <p:sp>
          <p:nvSpPr>
            <p:cNvPr id="14" name="Freihandform 13"/>
            <p:cNvSpPr/>
            <p:nvPr/>
          </p:nvSpPr>
          <p:spPr>
            <a:xfrm>
              <a:off x="4541417" y="5173835"/>
              <a:ext cx="829909" cy="331963"/>
            </a:xfrm>
            <a:custGeom>
              <a:avLst/>
              <a:gdLst>
                <a:gd name="connsiteX0" fmla="*/ 0 w 829909"/>
                <a:gd name="connsiteY0" fmla="*/ 0 h 331963"/>
                <a:gd name="connsiteX1" fmla="*/ 663928 w 829909"/>
                <a:gd name="connsiteY1" fmla="*/ 0 h 331963"/>
                <a:gd name="connsiteX2" fmla="*/ 829909 w 829909"/>
                <a:gd name="connsiteY2" fmla="*/ 165982 h 331963"/>
                <a:gd name="connsiteX3" fmla="*/ 663928 w 829909"/>
                <a:gd name="connsiteY3" fmla="*/ 331963 h 331963"/>
                <a:gd name="connsiteX4" fmla="*/ 0 w 829909"/>
                <a:gd name="connsiteY4" fmla="*/ 331963 h 331963"/>
                <a:gd name="connsiteX5" fmla="*/ 165982 w 829909"/>
                <a:gd name="connsiteY5" fmla="*/ 165982 h 331963"/>
                <a:gd name="connsiteX6" fmla="*/ 0 w 829909"/>
                <a:gd name="connsiteY6" fmla="*/ 0 h 33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909" h="331963">
                  <a:moveTo>
                    <a:pt x="0" y="0"/>
                  </a:moveTo>
                  <a:lnTo>
                    <a:pt x="663928" y="0"/>
                  </a:lnTo>
                  <a:lnTo>
                    <a:pt x="829909" y="165982"/>
                  </a:lnTo>
                  <a:lnTo>
                    <a:pt x="663928" y="331963"/>
                  </a:lnTo>
                  <a:lnTo>
                    <a:pt x="0" y="331963"/>
                  </a:lnTo>
                  <a:lnTo>
                    <a:pt x="165982" y="165982"/>
                  </a:lnTo>
                  <a:lnTo>
                    <a:pt x="0" y="0"/>
                  </a:lnTo>
                  <a:close/>
                </a:path>
              </a:pathLst>
            </a:cu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97986" tIns="10668" rIns="176649" bIns="10668" numCol="1" spcCol="1270" anchor="ctr" anchorCtr="0">
              <a:noAutofit/>
            </a:bodyPr>
            <a:lstStyle/>
            <a:p>
              <a:pPr lvl="0" algn="ctr" defTabSz="355600">
                <a:lnSpc>
                  <a:spcPct val="90000"/>
                </a:lnSpc>
                <a:spcBef>
                  <a:spcPct val="0"/>
                </a:spcBef>
                <a:spcAft>
                  <a:spcPct val="35000"/>
                </a:spcAft>
              </a:pPr>
              <a:r>
                <a:rPr lang="de-DE" sz="1400" dirty="0" smtClean="0">
                  <a:solidFill>
                    <a:schemeClr val="bg1"/>
                  </a:solidFill>
                  <a:cs typeface="Segoe UI Light" panose="020B0502040204020203" pitchFamily="34" charset="0"/>
                </a:rPr>
                <a:t>O</a:t>
              </a:r>
              <a:r>
                <a:rPr lang="de-DE" sz="1400" b="0" kern="1200" dirty="0" smtClean="0">
                  <a:solidFill>
                    <a:schemeClr val="bg1"/>
                  </a:solidFill>
                  <a:cs typeface="Segoe UI Light" panose="020B0502040204020203" pitchFamily="34" charset="0"/>
                </a:rPr>
                <a:t>ut. </a:t>
              </a:r>
              <a:r>
                <a:rPr lang="de-DE" sz="1400" dirty="0">
                  <a:solidFill>
                    <a:schemeClr val="bg1"/>
                  </a:solidFill>
                  <a:cs typeface="Segoe UI Light" panose="020B0502040204020203" pitchFamily="34" charset="0"/>
                </a:rPr>
                <a:t>t</a:t>
              </a:r>
              <a:r>
                <a:rPr lang="de-DE" sz="1400" b="0" kern="1200" dirty="0" smtClean="0">
                  <a:solidFill>
                    <a:schemeClr val="bg1"/>
                  </a:solidFill>
                  <a:cs typeface="Segoe UI Light" panose="020B0502040204020203" pitchFamily="34" charset="0"/>
                </a:rPr>
                <a:t>rans-</a:t>
              </a:r>
              <a:r>
                <a:rPr lang="de-DE" sz="1400" b="0" kern="1200" dirty="0" err="1" smtClean="0">
                  <a:solidFill>
                    <a:schemeClr val="bg1"/>
                  </a:solidFill>
                  <a:cs typeface="Segoe UI Light" panose="020B0502040204020203" pitchFamily="34" charset="0"/>
                </a:rPr>
                <a:t>port</a:t>
              </a:r>
              <a:endParaRPr lang="de-DE" sz="1400" b="0" kern="1200" dirty="0">
                <a:solidFill>
                  <a:schemeClr val="bg1"/>
                </a:solidFill>
                <a:cs typeface="Segoe UI Light" panose="020B0502040204020203" pitchFamily="34" charset="0"/>
              </a:endParaRPr>
            </a:p>
          </p:txBody>
        </p:sp>
        <p:sp>
          <p:nvSpPr>
            <p:cNvPr id="15" name="Freihandform 14"/>
            <p:cNvSpPr/>
            <p:nvPr/>
          </p:nvSpPr>
          <p:spPr>
            <a:xfrm>
              <a:off x="5288335" y="5173835"/>
              <a:ext cx="829909" cy="331963"/>
            </a:xfrm>
            <a:custGeom>
              <a:avLst/>
              <a:gdLst>
                <a:gd name="connsiteX0" fmla="*/ 0 w 829909"/>
                <a:gd name="connsiteY0" fmla="*/ 0 h 331963"/>
                <a:gd name="connsiteX1" fmla="*/ 663928 w 829909"/>
                <a:gd name="connsiteY1" fmla="*/ 0 h 331963"/>
                <a:gd name="connsiteX2" fmla="*/ 829909 w 829909"/>
                <a:gd name="connsiteY2" fmla="*/ 165982 h 331963"/>
                <a:gd name="connsiteX3" fmla="*/ 663928 w 829909"/>
                <a:gd name="connsiteY3" fmla="*/ 331963 h 331963"/>
                <a:gd name="connsiteX4" fmla="*/ 0 w 829909"/>
                <a:gd name="connsiteY4" fmla="*/ 331963 h 331963"/>
                <a:gd name="connsiteX5" fmla="*/ 165982 w 829909"/>
                <a:gd name="connsiteY5" fmla="*/ 165982 h 331963"/>
                <a:gd name="connsiteX6" fmla="*/ 0 w 829909"/>
                <a:gd name="connsiteY6" fmla="*/ 0 h 33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909" h="331963">
                  <a:moveTo>
                    <a:pt x="0" y="0"/>
                  </a:moveTo>
                  <a:lnTo>
                    <a:pt x="663928" y="0"/>
                  </a:lnTo>
                  <a:lnTo>
                    <a:pt x="829909" y="165982"/>
                  </a:lnTo>
                  <a:lnTo>
                    <a:pt x="663928" y="331963"/>
                  </a:lnTo>
                  <a:lnTo>
                    <a:pt x="0" y="331963"/>
                  </a:lnTo>
                  <a:lnTo>
                    <a:pt x="165982" y="165982"/>
                  </a:lnTo>
                  <a:lnTo>
                    <a:pt x="0" y="0"/>
                  </a:lnTo>
                  <a:close/>
                </a:path>
              </a:pathLst>
            </a:cu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97986" tIns="10668" rIns="176649" bIns="10668" numCol="1" spcCol="1270" anchor="ctr" anchorCtr="0">
              <a:noAutofit/>
            </a:bodyPr>
            <a:lstStyle/>
            <a:p>
              <a:pPr lvl="0" algn="ctr" defTabSz="355600">
                <a:lnSpc>
                  <a:spcPct val="90000"/>
                </a:lnSpc>
                <a:spcBef>
                  <a:spcPct val="0"/>
                </a:spcBef>
                <a:spcAft>
                  <a:spcPct val="35000"/>
                </a:spcAft>
              </a:pPr>
              <a:r>
                <a:rPr lang="de-DE" sz="1400" b="0" kern="1200" dirty="0" err="1" smtClean="0">
                  <a:solidFill>
                    <a:schemeClr val="bg1"/>
                  </a:solidFill>
                  <a:cs typeface="Segoe UI Light" panose="020B0502040204020203" pitchFamily="34" charset="0"/>
                </a:rPr>
                <a:t>Use</a:t>
              </a:r>
              <a:endParaRPr lang="de-DE" sz="1400" b="0" kern="1200" dirty="0">
                <a:solidFill>
                  <a:schemeClr val="bg1"/>
                </a:solidFill>
                <a:cs typeface="Segoe UI Light" panose="020B0502040204020203" pitchFamily="34" charset="0"/>
              </a:endParaRPr>
            </a:p>
          </p:txBody>
        </p:sp>
        <p:sp>
          <p:nvSpPr>
            <p:cNvPr id="16" name="Freihandform 15"/>
            <p:cNvSpPr/>
            <p:nvPr/>
          </p:nvSpPr>
          <p:spPr>
            <a:xfrm>
              <a:off x="6035254" y="5173835"/>
              <a:ext cx="829909" cy="331963"/>
            </a:xfrm>
            <a:custGeom>
              <a:avLst/>
              <a:gdLst>
                <a:gd name="connsiteX0" fmla="*/ 0 w 829909"/>
                <a:gd name="connsiteY0" fmla="*/ 0 h 331963"/>
                <a:gd name="connsiteX1" fmla="*/ 663928 w 829909"/>
                <a:gd name="connsiteY1" fmla="*/ 0 h 331963"/>
                <a:gd name="connsiteX2" fmla="*/ 829909 w 829909"/>
                <a:gd name="connsiteY2" fmla="*/ 165982 h 331963"/>
                <a:gd name="connsiteX3" fmla="*/ 663928 w 829909"/>
                <a:gd name="connsiteY3" fmla="*/ 331963 h 331963"/>
                <a:gd name="connsiteX4" fmla="*/ 0 w 829909"/>
                <a:gd name="connsiteY4" fmla="*/ 331963 h 331963"/>
                <a:gd name="connsiteX5" fmla="*/ 165982 w 829909"/>
                <a:gd name="connsiteY5" fmla="*/ 165982 h 331963"/>
                <a:gd name="connsiteX6" fmla="*/ 0 w 829909"/>
                <a:gd name="connsiteY6" fmla="*/ 0 h 33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909" h="331963">
                  <a:moveTo>
                    <a:pt x="0" y="0"/>
                  </a:moveTo>
                  <a:lnTo>
                    <a:pt x="663928" y="0"/>
                  </a:lnTo>
                  <a:lnTo>
                    <a:pt x="829909" y="165982"/>
                  </a:lnTo>
                  <a:lnTo>
                    <a:pt x="663928" y="331963"/>
                  </a:lnTo>
                  <a:lnTo>
                    <a:pt x="0" y="331963"/>
                  </a:lnTo>
                  <a:lnTo>
                    <a:pt x="165982" y="165982"/>
                  </a:lnTo>
                  <a:lnTo>
                    <a:pt x="0" y="0"/>
                  </a:lnTo>
                  <a:close/>
                </a:path>
              </a:pathLst>
            </a:cu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97986" tIns="10668" rIns="176649" bIns="10668" numCol="1" spcCol="1270" anchor="ctr" anchorCtr="0">
              <a:noAutofit/>
            </a:bodyPr>
            <a:lstStyle/>
            <a:p>
              <a:pPr lvl="0" algn="ctr" defTabSz="355600">
                <a:lnSpc>
                  <a:spcPct val="90000"/>
                </a:lnSpc>
                <a:spcBef>
                  <a:spcPct val="0"/>
                </a:spcBef>
                <a:spcAft>
                  <a:spcPct val="35000"/>
                </a:spcAft>
              </a:pPr>
              <a:r>
                <a:rPr lang="de-DE" sz="1400" b="0" kern="1200" dirty="0" smtClean="0">
                  <a:solidFill>
                    <a:schemeClr val="bg1"/>
                  </a:solidFill>
                  <a:cs typeface="Segoe UI Light" panose="020B0502040204020203" pitchFamily="34" charset="0"/>
                </a:rPr>
                <a:t>End </a:t>
              </a:r>
              <a:r>
                <a:rPr lang="de-DE" sz="1400" b="0" kern="1200" dirty="0" err="1" smtClean="0">
                  <a:solidFill>
                    <a:schemeClr val="bg1"/>
                  </a:solidFill>
                  <a:cs typeface="Segoe UI Light" panose="020B0502040204020203" pitchFamily="34" charset="0"/>
                </a:rPr>
                <a:t>of</a:t>
              </a:r>
              <a:r>
                <a:rPr lang="de-DE" sz="1400" b="0" kern="1200" dirty="0" smtClean="0">
                  <a:solidFill>
                    <a:schemeClr val="bg1"/>
                  </a:solidFill>
                  <a:cs typeface="Segoe UI Light" panose="020B0502040204020203" pitchFamily="34" charset="0"/>
                </a:rPr>
                <a:t> </a:t>
              </a:r>
              <a:r>
                <a:rPr lang="de-DE" sz="1400" b="0" kern="1200" dirty="0" err="1" smtClean="0">
                  <a:solidFill>
                    <a:schemeClr val="bg1"/>
                  </a:solidFill>
                  <a:cs typeface="Segoe UI Light" panose="020B0502040204020203" pitchFamily="34" charset="0"/>
                </a:rPr>
                <a:t>life</a:t>
              </a:r>
              <a:endParaRPr lang="de-DE" sz="1400" b="0" kern="1200" dirty="0">
                <a:solidFill>
                  <a:schemeClr val="bg1"/>
                </a:solidFill>
                <a:cs typeface="Segoe UI Light" panose="020B0502040204020203" pitchFamily="34" charset="0"/>
              </a:endParaRPr>
            </a:p>
          </p:txBody>
        </p:sp>
      </p:grpSp>
      <p:grpSp>
        <p:nvGrpSpPr>
          <p:cNvPr id="22" name="Gruppieren 21"/>
          <p:cNvGrpSpPr/>
          <p:nvPr/>
        </p:nvGrpSpPr>
        <p:grpSpPr>
          <a:xfrm>
            <a:off x="406582" y="1955547"/>
            <a:ext cx="10974684" cy="4506917"/>
            <a:chOff x="406582" y="1955547"/>
            <a:chExt cx="10974684" cy="4506917"/>
          </a:xfrm>
        </p:grpSpPr>
        <p:sp>
          <p:nvSpPr>
            <p:cNvPr id="17" name="Textfeld 16"/>
            <p:cNvSpPr txBox="1"/>
            <p:nvPr/>
          </p:nvSpPr>
          <p:spPr>
            <a:xfrm>
              <a:off x="7206188" y="2640772"/>
              <a:ext cx="4175078" cy="2708434"/>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de-DE" sz="2000" dirty="0" err="1" smtClean="0"/>
                <a:t>Product</a:t>
              </a:r>
              <a:r>
                <a:rPr lang="de-DE" sz="2000" dirty="0" smtClean="0"/>
                <a:t> </a:t>
              </a:r>
              <a:r>
                <a:rPr lang="de-DE" sz="2000" dirty="0" err="1" smtClean="0"/>
                <a:t>carbon</a:t>
              </a:r>
              <a:r>
                <a:rPr lang="de-DE" sz="2000" dirty="0" smtClean="0"/>
                <a:t> </a:t>
              </a:r>
              <a:r>
                <a:rPr lang="de-DE" sz="2000" dirty="0" err="1" smtClean="0"/>
                <a:t>footprints</a:t>
              </a:r>
              <a:r>
                <a:rPr lang="de-DE" sz="2000" dirty="0" smtClean="0"/>
                <a:t> </a:t>
              </a:r>
              <a:r>
                <a:rPr lang="de-DE" sz="2000" dirty="0" err="1" smtClean="0"/>
                <a:t>can</a:t>
              </a:r>
              <a:r>
                <a:rPr lang="de-DE" sz="2000" dirty="0" smtClean="0"/>
                <a:t> </a:t>
              </a:r>
              <a:r>
                <a:rPr lang="de-DE" sz="2000" dirty="0" err="1" smtClean="0"/>
                <a:t>be</a:t>
              </a:r>
              <a:r>
                <a:rPr lang="de-DE" sz="2000" dirty="0" smtClean="0"/>
                <a:t> 5x larger </a:t>
              </a:r>
              <a:r>
                <a:rPr lang="de-DE" sz="2000" dirty="0" err="1" smtClean="0"/>
                <a:t>than</a:t>
              </a:r>
              <a:r>
                <a:rPr lang="de-DE" sz="2000" dirty="0" smtClean="0"/>
                <a:t> an </a:t>
              </a:r>
              <a:r>
                <a:rPr lang="de-DE" sz="2000" dirty="0" err="1" smtClean="0"/>
                <a:t>OEM‘s</a:t>
              </a:r>
              <a:r>
                <a:rPr lang="de-DE" sz="2000" dirty="0" smtClean="0"/>
                <a:t> </a:t>
              </a:r>
              <a:r>
                <a:rPr lang="de-DE" sz="2000" dirty="0" err="1" smtClean="0"/>
                <a:t>contribution</a:t>
              </a:r>
              <a:endParaRPr lang="de-DE" sz="2000" dirty="0" smtClean="0"/>
            </a:p>
            <a:p>
              <a:pPr marL="285750" indent="-285750">
                <a:spcBef>
                  <a:spcPts val="1800"/>
                </a:spcBef>
                <a:buFont typeface="Arial" panose="020B0604020202020204" pitchFamily="34" charset="0"/>
                <a:buChar char="•"/>
              </a:pPr>
              <a:r>
                <a:rPr lang="de-DE" sz="2000" dirty="0" err="1" smtClean="0"/>
                <a:t>Raw</a:t>
              </a:r>
              <a:r>
                <a:rPr lang="de-DE" sz="2000" dirty="0" smtClean="0"/>
                <a:t> material </a:t>
              </a:r>
              <a:r>
                <a:rPr lang="de-DE" sz="2000" dirty="0" err="1" smtClean="0"/>
                <a:t>footprints</a:t>
              </a:r>
              <a:r>
                <a:rPr lang="de-DE" sz="2000" dirty="0" smtClean="0"/>
                <a:t> </a:t>
              </a:r>
              <a:r>
                <a:rPr lang="de-DE" sz="2000" dirty="0" err="1" smtClean="0"/>
                <a:t>are</a:t>
              </a:r>
              <a:r>
                <a:rPr lang="de-DE" sz="2000" dirty="0" smtClean="0"/>
                <a:t> </a:t>
              </a:r>
              <a:r>
                <a:rPr lang="de-DE" sz="2000" dirty="0" err="1" smtClean="0"/>
                <a:t>almost</a:t>
              </a:r>
              <a:r>
                <a:rPr lang="de-DE" sz="2000" dirty="0" smtClean="0"/>
                <a:t> </a:t>
              </a:r>
              <a:r>
                <a:rPr lang="de-DE" sz="2000" dirty="0" err="1" smtClean="0"/>
                <a:t>always</a:t>
              </a:r>
              <a:r>
                <a:rPr lang="de-DE" sz="2000" dirty="0" smtClean="0"/>
                <a:t> material</a:t>
              </a:r>
            </a:p>
            <a:p>
              <a:pPr marL="285750" indent="-285750">
                <a:spcBef>
                  <a:spcPts val="1800"/>
                </a:spcBef>
                <a:buFont typeface="Arial" panose="020B0604020202020204" pitchFamily="34" charset="0"/>
                <a:buChar char="•"/>
              </a:pPr>
              <a:r>
                <a:rPr lang="de-DE" sz="2000" dirty="0" smtClean="0"/>
                <a:t>Transport </a:t>
              </a:r>
              <a:r>
                <a:rPr lang="de-DE" sz="2000" dirty="0" err="1" smtClean="0"/>
                <a:t>is</a:t>
              </a:r>
              <a:r>
                <a:rPr lang="de-DE" sz="2000" dirty="0" smtClean="0"/>
                <a:t> </a:t>
              </a:r>
              <a:r>
                <a:rPr lang="de-DE" sz="2000" dirty="0" err="1" smtClean="0"/>
                <a:t>often</a:t>
              </a:r>
              <a:r>
                <a:rPr lang="de-DE" sz="2000" dirty="0" smtClean="0"/>
                <a:t> a </a:t>
              </a:r>
              <a:r>
                <a:rPr lang="de-DE" sz="2000" dirty="0" err="1" smtClean="0"/>
                <a:t>rather</a:t>
              </a:r>
              <a:r>
                <a:rPr lang="de-DE" sz="2000" dirty="0" smtClean="0"/>
                <a:t> minor </a:t>
              </a:r>
              <a:r>
                <a:rPr lang="de-DE" sz="2000" dirty="0" err="1" smtClean="0"/>
                <a:t>factor</a:t>
              </a:r>
              <a:endParaRPr lang="de-DE" sz="2000" dirty="0" smtClean="0"/>
            </a:p>
          </p:txBody>
        </p:sp>
        <p:cxnSp>
          <p:nvCxnSpPr>
            <p:cNvPr id="18" name="Gerader Verbinder 17"/>
            <p:cNvCxnSpPr/>
            <p:nvPr/>
          </p:nvCxnSpPr>
          <p:spPr>
            <a:xfrm>
              <a:off x="6616575" y="1955547"/>
              <a:ext cx="0" cy="45069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Gleichschenkliges Dreieck 18"/>
            <p:cNvSpPr/>
            <p:nvPr/>
          </p:nvSpPr>
          <p:spPr>
            <a:xfrm rot="5400000">
              <a:off x="6378680" y="3803967"/>
              <a:ext cx="582096" cy="307817"/>
            </a:xfrm>
            <a:prstGeom prst="triangl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p:cNvCxnSpPr/>
            <p:nvPr/>
          </p:nvCxnSpPr>
          <p:spPr>
            <a:xfrm flipH="1">
              <a:off x="406582" y="1962236"/>
              <a:ext cx="62099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391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1292" y="539032"/>
            <a:ext cx="7452363" cy="884868"/>
          </a:xfrm>
        </p:spPr>
        <p:txBody>
          <a:bodyPr anchor="t">
            <a:normAutofit/>
          </a:bodyPr>
          <a:lstStyle/>
          <a:p>
            <a:r>
              <a:rPr lang="en-US" sz="2400" dirty="0" smtClean="0">
                <a:solidFill>
                  <a:srgbClr val="C00000"/>
                </a:solidFill>
              </a:rPr>
              <a:t>For suppliers, Product Carbon Footprints should focus on upstream activities</a:t>
            </a:r>
            <a:endParaRPr lang="en-US" sz="2400" noProof="0" dirty="0">
              <a:solidFill>
                <a:srgbClr val="C00000"/>
              </a:solidFill>
            </a:endParaRPr>
          </a:p>
        </p:txBody>
      </p:sp>
      <p:sp>
        <p:nvSpPr>
          <p:cNvPr id="5" name="Textfeld 4">
            <a:extLst>
              <a:ext uri="{FF2B5EF4-FFF2-40B4-BE49-F238E27FC236}">
                <a16:creationId xmlns:a16="http://schemas.microsoft.com/office/drawing/2014/main" id="{DC19EBED-A745-474E-88F0-E665BCF148BE}"/>
              </a:ext>
            </a:extLst>
          </p:cNvPr>
          <p:cNvSpPr txBox="1"/>
          <p:nvPr/>
        </p:nvSpPr>
        <p:spPr>
          <a:xfrm>
            <a:off x="208099" y="6470580"/>
            <a:ext cx="5393711" cy="246221"/>
          </a:xfrm>
          <a:prstGeom prst="rect">
            <a:avLst/>
          </a:prstGeom>
          <a:noFill/>
        </p:spPr>
        <p:txBody>
          <a:bodyPr wrap="square" rtlCol="0" anchor="b">
            <a:spAutoFit/>
          </a:bodyPr>
          <a:lstStyle/>
          <a:p>
            <a:r>
              <a:rPr lang="de-DE" sz="1000" dirty="0" smtClean="0">
                <a:cs typeface="Segoe UI Light" panose="020B0502040204020203" pitchFamily="34" charset="0"/>
              </a:rPr>
              <a:t>Source: </a:t>
            </a:r>
            <a:r>
              <a:rPr lang="de-DE" sz="1000" dirty="0">
                <a:solidFill>
                  <a:schemeClr val="bg1">
                    <a:lumMod val="50000"/>
                  </a:schemeClr>
                </a:solidFill>
                <a:cs typeface="Segoe UI Light" panose="020B0502040204020203" pitchFamily="34" charset="0"/>
              </a:rPr>
              <a:t>Greenhouse Gas Protocol, </a:t>
            </a:r>
            <a:r>
              <a:rPr lang="en-US" sz="1000" dirty="0">
                <a:solidFill>
                  <a:schemeClr val="bg1">
                    <a:lumMod val="50000"/>
                  </a:schemeClr>
                </a:solidFill>
                <a:cs typeface="Segoe UI Light" panose="020B0502040204020203" pitchFamily="34" charset="0"/>
              </a:rPr>
              <a:t>Technical Guidance for Calculating Scope 3 Emissions</a:t>
            </a:r>
            <a:endParaRPr lang="de-DE" sz="1000" dirty="0">
              <a:solidFill>
                <a:schemeClr val="bg1">
                  <a:lumMod val="50000"/>
                </a:schemeClr>
              </a:solidFill>
              <a:cs typeface="Segoe UI Light" panose="020B0502040204020203" pitchFamily="34" charset="0"/>
            </a:endParaRPr>
          </a:p>
        </p:txBody>
      </p:sp>
      <p:pic>
        <p:nvPicPr>
          <p:cNvPr id="8" name="Picture 11">
            <a:extLst>
              <a:ext uri="{FF2B5EF4-FFF2-40B4-BE49-F238E27FC236}">
                <a16:creationId xmlns:a16="http://schemas.microsoft.com/office/drawing/2014/main" id="{DADF8E2F-62E0-45D1-A959-FAD0B8B003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1806" y="810755"/>
            <a:ext cx="2055437" cy="572097"/>
          </a:xfrm>
          <a:prstGeom prst="rect">
            <a:avLst/>
          </a:prstGeom>
          <a:noFill/>
          <a:extLst>
            <a:ext uri="{909E8E84-426E-40DD-AFC4-6F175D3DCCD1}">
              <a14:hiddenFill xmlns:a14="http://schemas.microsoft.com/office/drawing/2010/main">
                <a:solidFill>
                  <a:srgbClr val="FFFFFF"/>
                </a:solidFill>
              </a14:hiddenFill>
            </a:ext>
          </a:extLst>
        </p:spPr>
      </p:pic>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99" y="1696064"/>
            <a:ext cx="7595556" cy="4728727"/>
          </a:xfrm>
          <a:prstGeom prst="rect">
            <a:avLst/>
          </a:prstGeom>
        </p:spPr>
      </p:pic>
      <p:grpSp>
        <p:nvGrpSpPr>
          <p:cNvPr id="32" name="Gruppieren 31"/>
          <p:cNvGrpSpPr/>
          <p:nvPr/>
        </p:nvGrpSpPr>
        <p:grpSpPr>
          <a:xfrm>
            <a:off x="1155635" y="3260345"/>
            <a:ext cx="7375806" cy="2385022"/>
            <a:chOff x="1155635" y="3260345"/>
            <a:chExt cx="7375806" cy="2385022"/>
          </a:xfrm>
        </p:grpSpPr>
        <p:sp>
          <p:nvSpPr>
            <p:cNvPr id="33" name="Abgerundetes Rechteck 32"/>
            <p:cNvSpPr/>
            <p:nvPr/>
          </p:nvSpPr>
          <p:spPr>
            <a:xfrm>
              <a:off x="5738804" y="3308291"/>
              <a:ext cx="282012" cy="215932"/>
            </a:xfrm>
            <a:prstGeom prst="roundRect">
              <a:avLst/>
            </a:prstGeom>
            <a:noFill/>
            <a:ln w="285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p:cNvSpPr/>
            <p:nvPr/>
          </p:nvSpPr>
          <p:spPr>
            <a:xfrm>
              <a:off x="1155635" y="4805787"/>
              <a:ext cx="760490" cy="664439"/>
            </a:xfrm>
            <a:prstGeom prst="roundRect">
              <a:avLst/>
            </a:prstGeom>
            <a:noFill/>
            <a:ln w="285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p:cNvSpPr/>
            <p:nvPr/>
          </p:nvSpPr>
          <p:spPr>
            <a:xfrm rot="19351611">
              <a:off x="2108135" y="4980928"/>
              <a:ext cx="1702050" cy="664439"/>
            </a:xfrm>
            <a:prstGeom prst="roundRect">
              <a:avLst/>
            </a:prstGeom>
            <a:noFill/>
            <a:ln w="285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p:cNvSpPr txBox="1"/>
            <p:nvPr/>
          </p:nvSpPr>
          <p:spPr>
            <a:xfrm>
              <a:off x="6004322" y="3260345"/>
              <a:ext cx="2527119" cy="523220"/>
            </a:xfrm>
            <a:prstGeom prst="rect">
              <a:avLst/>
            </a:prstGeom>
            <a:noFill/>
          </p:spPr>
          <p:txBody>
            <a:bodyPr wrap="square" rtlCol="0">
              <a:spAutoFit/>
            </a:bodyPr>
            <a:lstStyle/>
            <a:p>
              <a:r>
                <a:rPr lang="de-DE" sz="1400" i="1" dirty="0" err="1" smtClean="0"/>
                <a:t>Categories</a:t>
              </a:r>
              <a:r>
                <a:rPr lang="de-DE" sz="1400" i="1" dirty="0" smtClean="0"/>
                <a:t> </a:t>
              </a:r>
              <a:r>
                <a:rPr lang="de-DE" sz="1400" i="1" dirty="0" err="1" smtClean="0"/>
                <a:t>close</a:t>
              </a:r>
              <a:r>
                <a:rPr lang="de-DE" sz="1400" i="1" dirty="0" smtClean="0"/>
                <a:t> </a:t>
              </a:r>
              <a:r>
                <a:rPr lang="de-DE" sz="1400" i="1" dirty="0" err="1" smtClean="0"/>
                <a:t>to</a:t>
              </a:r>
              <a:r>
                <a:rPr lang="de-DE" sz="1400" i="1" dirty="0" smtClean="0"/>
                <a:t> </a:t>
              </a:r>
              <a:r>
                <a:rPr lang="de-DE" sz="1400" i="1" dirty="0" err="1" smtClean="0"/>
                <a:t>corporate</a:t>
              </a:r>
              <a:r>
                <a:rPr lang="de-DE" sz="1400" i="1" dirty="0" smtClean="0"/>
                <a:t> </a:t>
              </a:r>
              <a:br>
                <a:rPr lang="de-DE" sz="1400" i="1" dirty="0" smtClean="0"/>
              </a:br>
              <a:r>
                <a:rPr lang="de-DE" sz="1400" i="1" dirty="0" err="1" smtClean="0"/>
                <a:t>footprint</a:t>
              </a:r>
              <a:endParaRPr lang="de-DE" sz="1400" i="1" dirty="0"/>
            </a:p>
          </p:txBody>
        </p:sp>
      </p:grpSp>
      <p:grpSp>
        <p:nvGrpSpPr>
          <p:cNvPr id="7" name="Gruppieren 6"/>
          <p:cNvGrpSpPr/>
          <p:nvPr/>
        </p:nvGrpSpPr>
        <p:grpSpPr>
          <a:xfrm>
            <a:off x="872189" y="2645725"/>
            <a:ext cx="11148361" cy="3184136"/>
            <a:chOff x="872189" y="2645725"/>
            <a:chExt cx="11148361" cy="3184136"/>
          </a:xfrm>
        </p:grpSpPr>
        <p:sp>
          <p:nvSpPr>
            <p:cNvPr id="13" name="Textfeld 12"/>
            <p:cNvSpPr txBox="1"/>
            <p:nvPr/>
          </p:nvSpPr>
          <p:spPr>
            <a:xfrm>
              <a:off x="8782526" y="2645725"/>
              <a:ext cx="3238024" cy="218521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smtClean="0"/>
                <a:t>For suppliers, calculating “cradle-to-grave” footprints is challenging to impossible</a:t>
              </a:r>
            </a:p>
            <a:p>
              <a:pPr marL="285750" indent="-285750">
                <a:spcBef>
                  <a:spcPts val="1200"/>
                </a:spcBef>
                <a:buFont typeface="Arial" panose="020B0604020202020204" pitchFamily="34" charset="0"/>
                <a:buChar char="•"/>
              </a:pPr>
              <a:r>
                <a:rPr lang="en-US" dirty="0" smtClean="0"/>
                <a:t>Focus should thus be upstream, i.e. “cradle-to-outbound gate”</a:t>
              </a:r>
              <a:endParaRPr lang="de-DE" dirty="0"/>
            </a:p>
          </p:txBody>
        </p:sp>
        <p:grpSp>
          <p:nvGrpSpPr>
            <p:cNvPr id="6" name="Gruppieren 5"/>
            <p:cNvGrpSpPr/>
            <p:nvPr/>
          </p:nvGrpSpPr>
          <p:grpSpPr>
            <a:xfrm>
              <a:off x="872189" y="2737125"/>
              <a:ext cx="7747936" cy="3092736"/>
              <a:chOff x="872189" y="2737125"/>
              <a:chExt cx="7747936" cy="3092736"/>
            </a:xfrm>
          </p:grpSpPr>
          <p:grpSp>
            <p:nvGrpSpPr>
              <p:cNvPr id="18" name="Gruppieren 17"/>
              <p:cNvGrpSpPr/>
              <p:nvPr/>
            </p:nvGrpSpPr>
            <p:grpSpPr>
              <a:xfrm>
                <a:off x="872189" y="2737125"/>
                <a:ext cx="7747936" cy="3092736"/>
                <a:chOff x="1099537" y="3999786"/>
                <a:chExt cx="7747936" cy="3092736"/>
              </a:xfrm>
            </p:grpSpPr>
            <p:sp>
              <p:nvSpPr>
                <p:cNvPr id="19" name="Abgerundetes Rechteck 18"/>
                <p:cNvSpPr/>
                <p:nvPr/>
              </p:nvSpPr>
              <p:spPr>
                <a:xfrm>
                  <a:off x="5966152" y="4053369"/>
                  <a:ext cx="282012" cy="215932"/>
                </a:xfrm>
                <a:prstGeom prst="roundRect">
                  <a:avLst/>
                </a:prstGeom>
                <a:noFill/>
                <a:ln w="28575">
                  <a:solidFill>
                    <a:schemeClr val="accent1">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6248165" y="3999786"/>
                  <a:ext cx="2599308" cy="523220"/>
                </a:xfrm>
                <a:prstGeom prst="rect">
                  <a:avLst/>
                </a:prstGeom>
                <a:noFill/>
              </p:spPr>
              <p:txBody>
                <a:bodyPr wrap="square" rtlCol="0">
                  <a:spAutoFit/>
                </a:bodyPr>
                <a:lstStyle/>
                <a:p>
                  <a:r>
                    <a:rPr lang="de-DE" sz="1400" i="1" dirty="0" smtClean="0"/>
                    <a:t>Relevant PCF </a:t>
                  </a:r>
                  <a:r>
                    <a:rPr lang="de-DE" sz="1400" i="1" dirty="0" err="1" smtClean="0"/>
                    <a:t>categories</a:t>
                  </a:r>
                  <a:r>
                    <a:rPr lang="de-DE" sz="1400" i="1" dirty="0" smtClean="0"/>
                    <a:t> </a:t>
                  </a:r>
                  <a:r>
                    <a:rPr lang="de-DE" sz="1400" i="1" dirty="0" err="1" smtClean="0"/>
                    <a:t>for</a:t>
                  </a:r>
                  <a:r>
                    <a:rPr lang="de-DE" sz="1400" i="1" dirty="0" smtClean="0"/>
                    <a:t> </a:t>
                  </a:r>
                  <a:r>
                    <a:rPr lang="de-DE" sz="1400" i="1" dirty="0" err="1" smtClean="0"/>
                    <a:t>suppliers</a:t>
                  </a:r>
                  <a:endParaRPr lang="de-DE" sz="1400" i="1" dirty="0"/>
                </a:p>
              </p:txBody>
            </p:sp>
            <p:sp>
              <p:nvSpPr>
                <p:cNvPr id="26" name="Abgerundetes Rechteck 25"/>
                <p:cNvSpPr/>
                <p:nvPr/>
              </p:nvSpPr>
              <p:spPr>
                <a:xfrm>
                  <a:off x="1099537" y="5625280"/>
                  <a:ext cx="586579" cy="669548"/>
                </a:xfrm>
                <a:prstGeom prst="roundRect">
                  <a:avLst/>
                </a:prstGeom>
                <a:no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p:cNvSpPr/>
                <p:nvPr/>
              </p:nvSpPr>
              <p:spPr>
                <a:xfrm>
                  <a:off x="1863030" y="6425440"/>
                  <a:ext cx="726395" cy="667082"/>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p:cNvSpPr/>
                <p:nvPr/>
              </p:nvSpPr>
              <p:spPr>
                <a:xfrm>
                  <a:off x="3287853" y="5434426"/>
                  <a:ext cx="763494" cy="526138"/>
                </a:xfrm>
                <a:prstGeom prst="roundRect">
                  <a:avLst/>
                </a:prstGeom>
                <a:no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p:cNvSpPr/>
                <p:nvPr/>
              </p:nvSpPr>
              <p:spPr>
                <a:xfrm>
                  <a:off x="1099537" y="4903823"/>
                  <a:ext cx="763493" cy="804989"/>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0" name="Abgerundetes Rechteck 29"/>
              <p:cNvSpPr/>
              <p:nvPr/>
            </p:nvSpPr>
            <p:spPr>
              <a:xfrm>
                <a:off x="4609916" y="4015331"/>
                <a:ext cx="763493" cy="568656"/>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4" name="Textplatzhalter 3"/>
          <p:cNvSpPr>
            <a:spLocks noGrp="1"/>
          </p:cNvSpPr>
          <p:nvPr>
            <p:ph type="body" sz="quarter" idx="13"/>
          </p:nvPr>
        </p:nvSpPr>
        <p:spPr>
          <a:xfrm>
            <a:off x="351292" y="1301693"/>
            <a:ext cx="10134600" cy="322793"/>
          </a:xfrm>
        </p:spPr>
        <p:txBody>
          <a:bodyPr/>
          <a:lstStyle/>
          <a:p>
            <a:r>
              <a:rPr lang="en-US" b="0" dirty="0" smtClean="0">
                <a:solidFill>
                  <a:schemeClr val="bg1">
                    <a:lumMod val="50000"/>
                  </a:schemeClr>
                </a:solidFill>
              </a:rPr>
              <a:t>GHG Protocol, supplier product carbon footprint: relevant Scope 3 categories</a:t>
            </a:r>
            <a:endParaRPr lang="en-US" b="0" noProof="0" dirty="0">
              <a:solidFill>
                <a:schemeClr val="bg1">
                  <a:lumMod val="50000"/>
                </a:schemeClr>
              </a:solidFill>
            </a:endParaRPr>
          </a:p>
        </p:txBody>
      </p:sp>
      <p:cxnSp>
        <p:nvCxnSpPr>
          <p:cNvPr id="37" name="Gerader Verbinder 36"/>
          <p:cNvCxnSpPr/>
          <p:nvPr/>
        </p:nvCxnSpPr>
        <p:spPr>
          <a:xfrm>
            <a:off x="8620538" y="1917874"/>
            <a:ext cx="0" cy="45069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Foliennummernplatzhalter 2"/>
          <p:cNvSpPr txBox="1">
            <a:spLocks/>
          </p:cNvSpPr>
          <p:nvPr/>
        </p:nvSpPr>
        <p:spPr>
          <a:xfrm>
            <a:off x="7762876" y="6331637"/>
            <a:ext cx="4099612" cy="365125"/>
          </a:xfrm>
          <a:prstGeom prst="rect">
            <a:avLst/>
          </a:prstGeom>
        </p:spPr>
        <p:txBody>
          <a:bodyPr anchor="b"/>
          <a:lstStyle>
            <a:defPPr>
              <a:defRPr lang="de-DE"/>
            </a:defPPr>
            <a:lvl1pPr algn="r">
              <a:defRPr sz="900">
                <a:solidFill>
                  <a:schemeClr val="tx1">
                    <a:lumMod val="50000"/>
                    <a:lumOff val="50000"/>
                  </a:schemeClr>
                </a:solidFill>
              </a:defRPr>
            </a:lvl1pPr>
          </a:lstStyle>
          <a:p>
            <a:r>
              <a:rPr lang="de-DE" dirty="0"/>
              <a:t>Bastian Schröter | Z+G </a:t>
            </a:r>
            <a:r>
              <a:rPr lang="de-DE" dirty="0" err="1"/>
              <a:t>Sales</a:t>
            </a:r>
            <a:r>
              <a:rPr lang="de-DE" dirty="0"/>
              <a:t> Conference | 29.02.2024</a:t>
            </a:r>
            <a:r>
              <a:rPr lang="de-DE" dirty="0" smtClean="0"/>
              <a:t> </a:t>
            </a:r>
            <a:r>
              <a:rPr lang="de-DE" dirty="0"/>
              <a:t>I Slide </a:t>
            </a:r>
            <a:r>
              <a:rPr lang="de-DE" dirty="0" smtClean="0"/>
              <a:t>14</a:t>
            </a:r>
            <a:endParaRPr lang="de-DE" dirty="0"/>
          </a:p>
        </p:txBody>
      </p:sp>
    </p:spTree>
    <p:extLst>
      <p:ext uri="{BB962C8B-B14F-4D97-AF65-F5344CB8AC3E}">
        <p14:creationId xmlns:p14="http://schemas.microsoft.com/office/powerpoint/2010/main" val="4131878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29514" y="500325"/>
            <a:ext cx="8530402" cy="953396"/>
          </a:xfrm>
        </p:spPr>
        <p:txBody>
          <a:bodyPr/>
          <a:lstStyle/>
          <a:p>
            <a:r>
              <a:rPr lang="en-US" sz="2400" dirty="0" smtClean="0"/>
              <a:t>Calculating a Product Carbon Footprints is not complicated –in principle</a:t>
            </a:r>
            <a:endParaRPr lang="en-US" sz="2400" dirty="0"/>
          </a:p>
        </p:txBody>
      </p:sp>
      <p:sp>
        <p:nvSpPr>
          <p:cNvPr id="8" name="Fußzeilenplatzhalter 4"/>
          <p:cNvSpPr>
            <a:spLocks noGrp="1"/>
          </p:cNvSpPr>
          <p:nvPr>
            <p:ph type="ftr" sz="quarter" idx="3"/>
          </p:nvPr>
        </p:nvSpPr>
        <p:spPr>
          <a:xfrm>
            <a:off x="329512" y="1240648"/>
            <a:ext cx="7887387" cy="365125"/>
          </a:xfrm>
        </p:spPr>
        <p:txBody>
          <a:bodyPr/>
          <a:lstStyle/>
          <a:p>
            <a:r>
              <a:rPr lang="de-DE" b="0" dirty="0" err="1" smtClean="0"/>
              <a:t>Calculating</a:t>
            </a:r>
            <a:r>
              <a:rPr lang="de-DE" b="0" dirty="0" smtClean="0"/>
              <a:t> a </a:t>
            </a:r>
            <a:r>
              <a:rPr lang="de-DE" b="0" dirty="0" err="1" smtClean="0"/>
              <a:t>Product</a:t>
            </a:r>
            <a:r>
              <a:rPr lang="de-DE" b="0" dirty="0" smtClean="0"/>
              <a:t> Carbon </a:t>
            </a:r>
            <a:r>
              <a:rPr lang="de-DE" b="0" dirty="0" err="1" smtClean="0"/>
              <a:t>Footprint</a:t>
            </a:r>
            <a:endParaRPr lang="de-DE" b="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9" y="1989871"/>
            <a:ext cx="2620269" cy="3389261"/>
          </a:xfrm>
          <a:prstGeom prst="rect">
            <a:avLst/>
          </a:prstGeom>
          <a:ln>
            <a:noFill/>
          </a:ln>
          <a:effectLst>
            <a:outerShdw blurRad="190500" algn="tl" rotWithShape="0">
              <a:srgbClr val="000000">
                <a:alpha val="70000"/>
              </a:srgbClr>
            </a:outerShdw>
          </a:effectLst>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154" y="2743200"/>
            <a:ext cx="2615682" cy="3689980"/>
          </a:xfrm>
          <a:prstGeom prst="rect">
            <a:avLst/>
          </a:prstGeom>
          <a:ln>
            <a:noFill/>
          </a:ln>
          <a:effectLst>
            <a:outerShdw blurRad="190500" algn="tl" rotWithShape="0">
              <a:srgbClr val="000000">
                <a:alpha val="70000"/>
              </a:srgbClr>
            </a:outerShdw>
          </a:effectLst>
        </p:spPr>
      </p:pic>
      <p:sp>
        <p:nvSpPr>
          <p:cNvPr id="11" name="Textfeld 10"/>
          <p:cNvSpPr txBox="1"/>
          <p:nvPr/>
        </p:nvSpPr>
        <p:spPr>
          <a:xfrm>
            <a:off x="5511801" y="1667434"/>
            <a:ext cx="5791199" cy="707886"/>
          </a:xfrm>
          <a:prstGeom prst="rect">
            <a:avLst/>
          </a:prstGeom>
          <a:noFill/>
        </p:spPr>
        <p:txBody>
          <a:bodyPr wrap="square" rtlCol="0">
            <a:spAutoFit/>
          </a:bodyPr>
          <a:lstStyle/>
          <a:p>
            <a:pPr>
              <a:spcBef>
                <a:spcPts val="2400"/>
              </a:spcBef>
            </a:pPr>
            <a:r>
              <a:rPr lang="de-DE" sz="2000" b="1" dirty="0" err="1" smtClean="0"/>
              <a:t>What</a:t>
            </a:r>
            <a:r>
              <a:rPr lang="de-DE" sz="2000" b="1" dirty="0" smtClean="0"/>
              <a:t> </a:t>
            </a:r>
            <a:r>
              <a:rPr lang="de-DE" sz="2000" b="1" dirty="0" err="1" smtClean="0"/>
              <a:t>you</a:t>
            </a:r>
            <a:r>
              <a:rPr lang="de-DE" sz="2000" b="1" dirty="0" smtClean="0"/>
              <a:t> </a:t>
            </a:r>
            <a:r>
              <a:rPr lang="de-DE" sz="2000" b="1" dirty="0" err="1" smtClean="0"/>
              <a:t>need</a:t>
            </a:r>
            <a:r>
              <a:rPr lang="de-DE" sz="2000" b="1" dirty="0" smtClean="0"/>
              <a:t> </a:t>
            </a:r>
            <a:r>
              <a:rPr lang="de-DE" sz="2000" b="1" dirty="0" err="1" smtClean="0"/>
              <a:t>to</a:t>
            </a:r>
            <a:r>
              <a:rPr lang="de-DE" sz="2000" b="1" dirty="0" smtClean="0"/>
              <a:t> </a:t>
            </a:r>
            <a:r>
              <a:rPr lang="de-DE" sz="2000" b="1" dirty="0" err="1" smtClean="0"/>
              <a:t>know</a:t>
            </a:r>
            <a:r>
              <a:rPr lang="de-DE" sz="2000" b="1" dirty="0" smtClean="0"/>
              <a:t> </a:t>
            </a:r>
            <a:r>
              <a:rPr lang="de-DE" sz="2000" b="1" dirty="0" err="1" smtClean="0"/>
              <a:t>to</a:t>
            </a:r>
            <a:r>
              <a:rPr lang="de-DE" sz="2000" b="1" dirty="0" smtClean="0"/>
              <a:t> </a:t>
            </a:r>
            <a:r>
              <a:rPr lang="de-DE" sz="2000" b="1" dirty="0" err="1" smtClean="0"/>
              <a:t>calculate</a:t>
            </a:r>
            <a:r>
              <a:rPr lang="de-DE" sz="2000" b="1" dirty="0" smtClean="0"/>
              <a:t> a </a:t>
            </a:r>
            <a:r>
              <a:rPr lang="de-DE" sz="2000" b="1" dirty="0" err="1" smtClean="0"/>
              <a:t>cradle</a:t>
            </a:r>
            <a:r>
              <a:rPr lang="de-DE" sz="2000" b="1" dirty="0" smtClean="0"/>
              <a:t> </a:t>
            </a:r>
            <a:r>
              <a:rPr lang="de-DE" sz="2000" b="1" dirty="0" err="1" smtClean="0"/>
              <a:t>to</a:t>
            </a:r>
            <a:r>
              <a:rPr lang="de-DE" sz="2000" b="1" dirty="0" smtClean="0"/>
              <a:t> </a:t>
            </a:r>
            <a:r>
              <a:rPr lang="de-DE" sz="2000" b="1" dirty="0" err="1" smtClean="0"/>
              <a:t>outbound</a:t>
            </a:r>
            <a:r>
              <a:rPr lang="de-DE" sz="2000" b="1" dirty="0" smtClean="0"/>
              <a:t> </a:t>
            </a:r>
            <a:r>
              <a:rPr lang="de-DE" sz="2000" b="1" dirty="0" err="1" smtClean="0"/>
              <a:t>Product</a:t>
            </a:r>
            <a:r>
              <a:rPr lang="de-DE" sz="2000" b="1" dirty="0" smtClean="0"/>
              <a:t> Carbon </a:t>
            </a:r>
            <a:r>
              <a:rPr lang="de-DE" sz="2000" b="1" dirty="0" err="1" smtClean="0"/>
              <a:t>Footprint</a:t>
            </a:r>
            <a:endParaRPr lang="de-DE" sz="2000" b="1" dirty="0" smtClean="0"/>
          </a:p>
        </p:txBody>
      </p:sp>
      <p:sp>
        <p:nvSpPr>
          <p:cNvPr id="12" name="Textfeld 11">
            <a:extLst>
              <a:ext uri="{FF2B5EF4-FFF2-40B4-BE49-F238E27FC236}">
                <a16:creationId xmlns:a16="http://schemas.microsoft.com/office/drawing/2014/main" id="{DC19EBED-A745-474E-88F0-E665BCF148BE}"/>
              </a:ext>
            </a:extLst>
          </p:cNvPr>
          <p:cNvSpPr txBox="1"/>
          <p:nvPr/>
        </p:nvSpPr>
        <p:spPr>
          <a:xfrm>
            <a:off x="208099" y="6461055"/>
            <a:ext cx="8364401" cy="246221"/>
          </a:xfrm>
          <a:prstGeom prst="rect">
            <a:avLst/>
          </a:prstGeom>
          <a:noFill/>
        </p:spPr>
        <p:txBody>
          <a:bodyPr wrap="square" rtlCol="0" anchor="b">
            <a:spAutoFit/>
          </a:bodyPr>
          <a:lstStyle/>
          <a:p>
            <a:r>
              <a:rPr lang="de-DE" sz="1000" dirty="0" smtClean="0">
                <a:solidFill>
                  <a:schemeClr val="bg1">
                    <a:lumMod val="50000"/>
                  </a:schemeClr>
                </a:solidFill>
                <a:cs typeface="Segoe UI Light" panose="020B0502040204020203" pitchFamily="34" charset="0"/>
              </a:rPr>
              <a:t>Source </a:t>
            </a:r>
            <a:r>
              <a:rPr lang="de-DE" sz="1000" dirty="0" err="1" smtClean="0">
                <a:solidFill>
                  <a:schemeClr val="bg1">
                    <a:lumMod val="50000"/>
                  </a:schemeClr>
                </a:solidFill>
                <a:cs typeface="Segoe UI Light" panose="020B0502040204020203" pitchFamily="34" charset="0"/>
              </a:rPr>
              <a:t>of</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graph</a:t>
            </a:r>
            <a:r>
              <a:rPr lang="de-DE" sz="1000" dirty="0" smtClean="0">
                <a:solidFill>
                  <a:schemeClr val="bg1">
                    <a:lumMod val="50000"/>
                  </a:schemeClr>
                </a:solidFill>
                <a:cs typeface="Segoe UI Light" panose="020B0502040204020203" pitchFamily="34" charset="0"/>
              </a:rPr>
              <a:t>: GHG Protocol, UEIL</a:t>
            </a:r>
            <a:endParaRPr lang="de-DE" sz="1000" dirty="0">
              <a:solidFill>
                <a:schemeClr val="bg1">
                  <a:lumMod val="50000"/>
                </a:schemeClr>
              </a:solidFill>
              <a:cs typeface="Segoe UI Light" panose="020B0502040204020203" pitchFamily="34" charset="0"/>
            </a:endParaRPr>
          </a:p>
        </p:txBody>
      </p:sp>
      <p:sp>
        <p:nvSpPr>
          <p:cNvPr id="13" name="Textfeld 12"/>
          <p:cNvSpPr txBox="1"/>
          <p:nvPr/>
        </p:nvSpPr>
        <p:spPr>
          <a:xfrm>
            <a:off x="5511801" y="2582801"/>
            <a:ext cx="5791199" cy="400110"/>
          </a:xfrm>
          <a:prstGeom prst="rect">
            <a:avLst/>
          </a:prstGeom>
          <a:noFill/>
        </p:spPr>
        <p:txBody>
          <a:bodyPr wrap="square" rtlCol="0">
            <a:spAutoFit/>
          </a:bodyPr>
          <a:lstStyle/>
          <a:p>
            <a:pPr>
              <a:spcBef>
                <a:spcPts val="2400"/>
              </a:spcBef>
            </a:pPr>
            <a:r>
              <a:rPr lang="de-DE" sz="2000" dirty="0" smtClean="0"/>
              <a:t>1. </a:t>
            </a:r>
            <a:r>
              <a:rPr lang="de-DE" sz="2000" dirty="0" err="1" smtClean="0"/>
              <a:t>Your</a:t>
            </a:r>
            <a:r>
              <a:rPr lang="de-DE" sz="2000" dirty="0" smtClean="0"/>
              <a:t> </a:t>
            </a:r>
            <a:r>
              <a:rPr lang="de-DE" sz="2000" dirty="0" err="1" smtClean="0"/>
              <a:t>corporate</a:t>
            </a:r>
            <a:r>
              <a:rPr lang="de-DE" sz="2000" dirty="0" smtClean="0"/>
              <a:t> </a:t>
            </a:r>
            <a:r>
              <a:rPr lang="de-DE" sz="2000" dirty="0" err="1" smtClean="0"/>
              <a:t>carbon</a:t>
            </a:r>
            <a:r>
              <a:rPr lang="de-DE" sz="2000" dirty="0" smtClean="0"/>
              <a:t> </a:t>
            </a:r>
            <a:r>
              <a:rPr lang="de-DE" sz="2000" dirty="0" err="1" smtClean="0"/>
              <a:t>footprint</a:t>
            </a:r>
            <a:r>
              <a:rPr lang="de-DE" sz="2000" dirty="0" smtClean="0"/>
              <a:t> (CFA)</a:t>
            </a:r>
          </a:p>
        </p:txBody>
      </p:sp>
      <p:sp>
        <p:nvSpPr>
          <p:cNvPr id="15" name="Textfeld 14"/>
          <p:cNvSpPr txBox="1"/>
          <p:nvPr/>
        </p:nvSpPr>
        <p:spPr>
          <a:xfrm>
            <a:off x="5511801" y="3300371"/>
            <a:ext cx="5791199" cy="400110"/>
          </a:xfrm>
          <a:prstGeom prst="rect">
            <a:avLst/>
          </a:prstGeom>
          <a:noFill/>
        </p:spPr>
        <p:txBody>
          <a:bodyPr wrap="square" rtlCol="0">
            <a:spAutoFit/>
          </a:bodyPr>
          <a:lstStyle/>
          <a:p>
            <a:pPr>
              <a:spcBef>
                <a:spcPts val="2400"/>
              </a:spcBef>
            </a:pPr>
            <a:r>
              <a:rPr lang="de-DE" sz="2000" dirty="0"/>
              <a:t>2</a:t>
            </a:r>
            <a:r>
              <a:rPr lang="de-DE" sz="2000" dirty="0" smtClean="0"/>
              <a:t>. </a:t>
            </a:r>
            <a:r>
              <a:rPr lang="de-DE" sz="2000" dirty="0" err="1"/>
              <a:t>How</a:t>
            </a:r>
            <a:r>
              <a:rPr lang="de-DE" sz="2000" dirty="0"/>
              <a:t> </a:t>
            </a:r>
            <a:r>
              <a:rPr lang="de-DE" sz="2000" dirty="0" err="1"/>
              <a:t>to</a:t>
            </a:r>
            <a:r>
              <a:rPr lang="de-DE" sz="2000" dirty="0"/>
              <a:t> </a:t>
            </a:r>
            <a:r>
              <a:rPr lang="de-DE" sz="2000" dirty="0" err="1"/>
              <a:t>allocate</a:t>
            </a:r>
            <a:r>
              <a:rPr lang="de-DE" sz="2000" dirty="0"/>
              <a:t> </a:t>
            </a:r>
            <a:r>
              <a:rPr lang="de-DE" sz="2000" dirty="0" err="1"/>
              <a:t>your</a:t>
            </a:r>
            <a:r>
              <a:rPr lang="de-DE" sz="2000" dirty="0"/>
              <a:t> CFA </a:t>
            </a:r>
            <a:r>
              <a:rPr lang="de-DE" sz="2000" dirty="0" err="1"/>
              <a:t>to</a:t>
            </a:r>
            <a:r>
              <a:rPr lang="de-DE" sz="2000" dirty="0"/>
              <a:t> </a:t>
            </a:r>
            <a:r>
              <a:rPr lang="de-DE" sz="2000" dirty="0" err="1" smtClean="0"/>
              <a:t>outputs</a:t>
            </a:r>
            <a:endParaRPr lang="de-DE" sz="2000" dirty="0"/>
          </a:p>
        </p:txBody>
      </p:sp>
      <p:sp>
        <p:nvSpPr>
          <p:cNvPr id="16" name="Textfeld 15"/>
          <p:cNvSpPr txBox="1"/>
          <p:nvPr/>
        </p:nvSpPr>
        <p:spPr>
          <a:xfrm>
            <a:off x="5511801" y="4012404"/>
            <a:ext cx="5791199" cy="707886"/>
          </a:xfrm>
          <a:prstGeom prst="rect">
            <a:avLst/>
          </a:prstGeom>
          <a:noFill/>
        </p:spPr>
        <p:txBody>
          <a:bodyPr wrap="square" rtlCol="0">
            <a:spAutoFit/>
          </a:bodyPr>
          <a:lstStyle/>
          <a:p>
            <a:pPr marL="261938" indent="-261938">
              <a:spcBef>
                <a:spcPts val="2400"/>
              </a:spcBef>
            </a:pPr>
            <a:r>
              <a:rPr lang="de-DE" sz="2000" dirty="0" smtClean="0"/>
              <a:t>3. </a:t>
            </a:r>
            <a:r>
              <a:rPr lang="de-DE" sz="2000" dirty="0" err="1"/>
              <a:t>Where</a:t>
            </a:r>
            <a:r>
              <a:rPr lang="de-DE" sz="2000" dirty="0"/>
              <a:t> </a:t>
            </a:r>
            <a:r>
              <a:rPr lang="de-DE" sz="2000" dirty="0" err="1"/>
              <a:t>your</a:t>
            </a:r>
            <a:r>
              <a:rPr lang="de-DE" sz="2000" dirty="0"/>
              <a:t> </a:t>
            </a:r>
            <a:r>
              <a:rPr lang="de-DE" sz="2000" dirty="0" err="1"/>
              <a:t>ingredients</a:t>
            </a:r>
            <a:r>
              <a:rPr lang="de-DE" sz="2000" dirty="0"/>
              <a:t>/</a:t>
            </a:r>
            <a:r>
              <a:rPr lang="de-DE" sz="2000" dirty="0" err="1"/>
              <a:t>inputs</a:t>
            </a:r>
            <a:r>
              <a:rPr lang="de-DE" sz="2000" dirty="0"/>
              <a:t> </a:t>
            </a:r>
            <a:r>
              <a:rPr lang="de-DE" sz="2000" dirty="0" err="1"/>
              <a:t>come</a:t>
            </a:r>
            <a:r>
              <a:rPr lang="de-DE" sz="2000" dirty="0"/>
              <a:t> </a:t>
            </a:r>
            <a:r>
              <a:rPr lang="de-DE" sz="2000" dirty="0" err="1"/>
              <a:t>from</a:t>
            </a:r>
            <a:r>
              <a:rPr lang="de-DE" sz="2000" dirty="0"/>
              <a:t>, </a:t>
            </a:r>
            <a:r>
              <a:rPr lang="de-DE" sz="2000" dirty="0" err="1"/>
              <a:t>and</a:t>
            </a:r>
            <a:r>
              <a:rPr lang="de-DE" sz="2000" dirty="0"/>
              <a:t> </a:t>
            </a:r>
            <a:r>
              <a:rPr lang="de-DE" sz="2000" dirty="0" err="1"/>
              <a:t>where</a:t>
            </a:r>
            <a:r>
              <a:rPr lang="de-DE" sz="2000" dirty="0"/>
              <a:t> </a:t>
            </a:r>
            <a:r>
              <a:rPr lang="de-DE" sz="2000" dirty="0" err="1"/>
              <a:t>your</a:t>
            </a:r>
            <a:r>
              <a:rPr lang="de-DE" sz="2000" dirty="0"/>
              <a:t> </a:t>
            </a:r>
            <a:r>
              <a:rPr lang="de-DE" sz="2000" dirty="0" err="1"/>
              <a:t>products</a:t>
            </a:r>
            <a:r>
              <a:rPr lang="de-DE" sz="2000" dirty="0"/>
              <a:t> </a:t>
            </a:r>
            <a:r>
              <a:rPr lang="de-DE" sz="2000" dirty="0" err="1"/>
              <a:t>are</a:t>
            </a:r>
            <a:r>
              <a:rPr lang="de-DE" sz="2000" dirty="0"/>
              <a:t> </a:t>
            </a:r>
            <a:r>
              <a:rPr lang="de-DE" sz="2000" dirty="0" err="1"/>
              <a:t>delivered</a:t>
            </a:r>
            <a:r>
              <a:rPr lang="de-DE" sz="2000" dirty="0"/>
              <a:t> </a:t>
            </a:r>
            <a:r>
              <a:rPr lang="de-DE" sz="2000" dirty="0" err="1"/>
              <a:t>to</a:t>
            </a:r>
            <a:endParaRPr lang="de-DE" sz="2000" dirty="0"/>
          </a:p>
        </p:txBody>
      </p:sp>
      <p:sp>
        <p:nvSpPr>
          <p:cNvPr id="17" name="Textfeld 16"/>
          <p:cNvSpPr txBox="1"/>
          <p:nvPr/>
        </p:nvSpPr>
        <p:spPr>
          <a:xfrm>
            <a:off x="5511801" y="5032213"/>
            <a:ext cx="5791199" cy="400110"/>
          </a:xfrm>
          <a:prstGeom prst="rect">
            <a:avLst/>
          </a:prstGeom>
          <a:noFill/>
        </p:spPr>
        <p:txBody>
          <a:bodyPr wrap="square" rtlCol="0">
            <a:spAutoFit/>
          </a:bodyPr>
          <a:lstStyle/>
          <a:p>
            <a:pPr>
              <a:spcBef>
                <a:spcPts val="2400"/>
              </a:spcBef>
            </a:pPr>
            <a:r>
              <a:rPr lang="de-DE" sz="2000" dirty="0" smtClean="0"/>
              <a:t>4. </a:t>
            </a:r>
            <a:r>
              <a:rPr lang="de-DE" sz="2000" dirty="0"/>
              <a:t>Emission </a:t>
            </a:r>
            <a:r>
              <a:rPr lang="de-DE" sz="2000" dirty="0" err="1"/>
              <a:t>factors</a:t>
            </a:r>
            <a:r>
              <a:rPr lang="de-DE" sz="2000" dirty="0"/>
              <a:t> </a:t>
            </a:r>
            <a:r>
              <a:rPr lang="de-DE" sz="2000" dirty="0" err="1"/>
              <a:t>for</a:t>
            </a:r>
            <a:r>
              <a:rPr lang="de-DE" sz="2000" dirty="0"/>
              <a:t> </a:t>
            </a:r>
            <a:r>
              <a:rPr lang="de-DE" sz="2000" dirty="0" err="1"/>
              <a:t>your</a:t>
            </a:r>
            <a:r>
              <a:rPr lang="de-DE" sz="2000" dirty="0"/>
              <a:t> </a:t>
            </a:r>
            <a:r>
              <a:rPr lang="de-DE" sz="2000" dirty="0" err="1" smtClean="0"/>
              <a:t>ingredients</a:t>
            </a:r>
            <a:r>
              <a:rPr lang="de-DE" sz="2000" dirty="0" smtClean="0"/>
              <a:t>/</a:t>
            </a:r>
            <a:r>
              <a:rPr lang="de-DE" sz="2000" dirty="0" err="1" smtClean="0"/>
              <a:t>inputs</a:t>
            </a:r>
            <a:endParaRPr lang="de-DE" sz="2000" dirty="0"/>
          </a:p>
        </p:txBody>
      </p:sp>
      <p:sp>
        <p:nvSpPr>
          <p:cNvPr id="18" name="Foliennummernplatzhalter 2"/>
          <p:cNvSpPr>
            <a:spLocks noGrp="1"/>
          </p:cNvSpPr>
          <p:nvPr>
            <p:ph type="sldNum" sz="quarter" idx="4"/>
          </p:nvPr>
        </p:nvSpPr>
        <p:spPr>
          <a:xfrm>
            <a:off x="7762876" y="6331637"/>
            <a:ext cx="4099612"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15</a:t>
            </a:r>
            <a:endParaRPr lang="de-DE" dirty="0"/>
          </a:p>
        </p:txBody>
      </p:sp>
      <p:sp>
        <p:nvSpPr>
          <p:cNvPr id="19" name="Rechteck 18"/>
          <p:cNvSpPr/>
          <p:nvPr/>
        </p:nvSpPr>
        <p:spPr>
          <a:xfrm>
            <a:off x="5511801" y="5738325"/>
            <a:ext cx="3744936" cy="400110"/>
          </a:xfrm>
          <a:prstGeom prst="rect">
            <a:avLst/>
          </a:prstGeom>
        </p:spPr>
        <p:txBody>
          <a:bodyPr wrap="none">
            <a:spAutoFit/>
          </a:bodyPr>
          <a:lstStyle/>
          <a:p>
            <a:pPr>
              <a:spcBef>
                <a:spcPts val="2400"/>
              </a:spcBef>
            </a:pPr>
            <a:r>
              <a:rPr lang="de-DE" sz="2000" i="1" dirty="0"/>
              <a:t>… </a:t>
            </a:r>
            <a:r>
              <a:rPr lang="de-DE" sz="2000" i="1" dirty="0" err="1"/>
              <a:t>and</a:t>
            </a:r>
            <a:r>
              <a:rPr lang="de-DE" sz="2000" i="1" dirty="0"/>
              <a:t> </a:t>
            </a:r>
            <a:r>
              <a:rPr lang="de-DE" sz="2000" i="1" dirty="0" err="1"/>
              <a:t>the</a:t>
            </a:r>
            <a:r>
              <a:rPr lang="de-DE" sz="2000" i="1" dirty="0"/>
              <a:t> </a:t>
            </a:r>
            <a:r>
              <a:rPr lang="de-DE" sz="2000" i="1" dirty="0" err="1"/>
              <a:t>rest</a:t>
            </a:r>
            <a:r>
              <a:rPr lang="de-DE" sz="2000" i="1" dirty="0"/>
              <a:t> </a:t>
            </a:r>
            <a:r>
              <a:rPr lang="de-DE" sz="2000" i="1" dirty="0" err="1"/>
              <a:t>is</a:t>
            </a:r>
            <a:r>
              <a:rPr lang="de-DE" sz="2000" i="1" dirty="0"/>
              <a:t> </a:t>
            </a:r>
            <a:r>
              <a:rPr lang="de-DE" sz="2000" i="1" dirty="0" err="1"/>
              <a:t>multiplication</a:t>
            </a:r>
            <a:r>
              <a:rPr lang="de-DE" sz="2000" i="1" dirty="0"/>
              <a:t>.</a:t>
            </a:r>
          </a:p>
        </p:txBody>
      </p:sp>
    </p:spTree>
    <p:extLst>
      <p:ext uri="{BB962C8B-B14F-4D97-AF65-F5344CB8AC3E}">
        <p14:creationId xmlns:p14="http://schemas.microsoft.com/office/powerpoint/2010/main" val="4109641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7762876" y="6331637"/>
            <a:ext cx="4099612"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a:t>
            </a:r>
            <a:fld id="{AE134E98-7F50-4DA8-96E0-D9CF8C66C9D6}" type="slidenum">
              <a:rPr lang="de-DE" smtClean="0"/>
              <a:pPr algn="r"/>
              <a:t>16</a:t>
            </a:fld>
            <a:endParaRPr lang="de-DE" dirty="0"/>
          </a:p>
        </p:txBody>
      </p:sp>
      <p:sp>
        <p:nvSpPr>
          <p:cNvPr id="4" name="Titel 3"/>
          <p:cNvSpPr>
            <a:spLocks noGrp="1"/>
          </p:cNvSpPr>
          <p:nvPr>
            <p:ph type="title"/>
          </p:nvPr>
        </p:nvSpPr>
        <p:spPr>
          <a:xfrm>
            <a:off x="329513" y="533256"/>
            <a:ext cx="9075744" cy="953396"/>
          </a:xfrm>
        </p:spPr>
        <p:txBody>
          <a:bodyPr/>
          <a:lstStyle/>
          <a:p>
            <a:r>
              <a:rPr lang="en-US" sz="2400" dirty="0" smtClean="0"/>
              <a:t>Regulation mandates stakeholders to further push for corporate and product carbon footprint data points</a:t>
            </a:r>
            <a:endParaRPr lang="en-US" sz="2400" dirty="0"/>
          </a:p>
        </p:txBody>
      </p:sp>
      <p:sp>
        <p:nvSpPr>
          <p:cNvPr id="6" name="Fußzeilenplatzhalter 4"/>
          <p:cNvSpPr>
            <a:spLocks noGrp="1"/>
          </p:cNvSpPr>
          <p:nvPr>
            <p:ph type="ftr" sz="quarter" idx="3"/>
          </p:nvPr>
        </p:nvSpPr>
        <p:spPr>
          <a:xfrm>
            <a:off x="365728" y="1316079"/>
            <a:ext cx="6543072" cy="365125"/>
          </a:xfrm>
        </p:spPr>
        <p:txBody>
          <a:bodyPr/>
          <a:lstStyle/>
          <a:p>
            <a:r>
              <a:rPr lang="de-DE" b="0" dirty="0" smtClean="0"/>
              <a:t>Regulation </a:t>
            </a:r>
            <a:r>
              <a:rPr lang="de-DE" b="0" dirty="0" err="1" smtClean="0"/>
              <a:t>for</a:t>
            </a:r>
            <a:r>
              <a:rPr lang="de-DE" b="0" dirty="0" smtClean="0"/>
              <a:t> </a:t>
            </a:r>
            <a:r>
              <a:rPr lang="de-DE" b="0" dirty="0" err="1" smtClean="0"/>
              <a:t>carbon</a:t>
            </a:r>
            <a:r>
              <a:rPr lang="de-DE" b="0" dirty="0" smtClean="0"/>
              <a:t> </a:t>
            </a:r>
            <a:r>
              <a:rPr lang="de-DE" b="0" dirty="0" err="1" smtClean="0"/>
              <a:t>transparency</a:t>
            </a:r>
            <a:r>
              <a:rPr lang="de-DE" b="0" dirty="0" smtClean="0"/>
              <a:t>: </a:t>
            </a:r>
            <a:r>
              <a:rPr lang="de-DE" b="0" dirty="0" err="1" smtClean="0"/>
              <a:t>two</a:t>
            </a:r>
            <a:r>
              <a:rPr lang="de-DE" b="0" dirty="0" smtClean="0"/>
              <a:t> </a:t>
            </a:r>
            <a:r>
              <a:rPr lang="de-DE" b="0" dirty="0" err="1" smtClean="0"/>
              <a:t>examples</a:t>
            </a:r>
            <a:endParaRPr lang="de-DE" b="0" dirty="0"/>
          </a:p>
        </p:txBody>
      </p:sp>
      <p:grpSp>
        <p:nvGrpSpPr>
          <p:cNvPr id="34" name="Gruppieren 33"/>
          <p:cNvGrpSpPr/>
          <p:nvPr/>
        </p:nvGrpSpPr>
        <p:grpSpPr>
          <a:xfrm>
            <a:off x="287029" y="2077536"/>
            <a:ext cx="3056245" cy="4247317"/>
            <a:chOff x="287029" y="2077536"/>
            <a:chExt cx="3056245" cy="4247317"/>
          </a:xfrm>
        </p:grpSpPr>
        <p:sp>
          <p:nvSpPr>
            <p:cNvPr id="7" name="Textfeld 6"/>
            <p:cNvSpPr txBox="1"/>
            <p:nvPr/>
          </p:nvSpPr>
          <p:spPr>
            <a:xfrm>
              <a:off x="622903" y="2077536"/>
              <a:ext cx="2720371" cy="4247317"/>
            </a:xfrm>
            <a:prstGeom prst="rect">
              <a:avLst/>
            </a:prstGeom>
            <a:noFill/>
          </p:spPr>
          <p:txBody>
            <a:bodyPr wrap="square" rtlCol="0">
              <a:spAutoFit/>
            </a:bodyPr>
            <a:lstStyle/>
            <a:p>
              <a:pPr>
                <a:lnSpc>
                  <a:spcPts val="2700"/>
                </a:lnSpc>
              </a:pPr>
              <a:r>
                <a:rPr lang="de-DE" sz="2000" b="1" dirty="0" smtClean="0"/>
                <a:t>Corporate </a:t>
              </a:r>
              <a:r>
                <a:rPr lang="de-DE" sz="2000" b="1" dirty="0" err="1" smtClean="0"/>
                <a:t>Sustaina-bility</a:t>
              </a:r>
              <a:r>
                <a:rPr lang="de-DE" sz="2000" b="1" dirty="0" smtClean="0"/>
                <a:t> Reporting </a:t>
              </a:r>
              <a:r>
                <a:rPr lang="de-DE" sz="2000" b="1" dirty="0" err="1" smtClean="0"/>
                <a:t>Directive</a:t>
              </a:r>
              <a:r>
                <a:rPr lang="de-DE" sz="2000" b="1" dirty="0" smtClean="0"/>
                <a:t> (CSRD)</a:t>
              </a:r>
            </a:p>
            <a:p>
              <a:pPr>
                <a:lnSpc>
                  <a:spcPts val="2700"/>
                </a:lnSpc>
              </a:pPr>
              <a:endParaRPr lang="de-DE" sz="2000" b="1" dirty="0"/>
            </a:p>
            <a:p>
              <a:pPr>
                <a:lnSpc>
                  <a:spcPts val="2700"/>
                </a:lnSpc>
              </a:pPr>
              <a:r>
                <a:rPr lang="de-DE" sz="2000" dirty="0" smtClean="0"/>
                <a:t>Mandates non-SMEs </a:t>
              </a:r>
              <a:r>
                <a:rPr lang="de-DE" sz="2000" dirty="0" err="1" smtClean="0"/>
                <a:t>to</a:t>
              </a:r>
              <a:r>
                <a:rPr lang="de-DE" sz="2000" dirty="0" smtClean="0"/>
                <a:t> </a:t>
              </a:r>
              <a:r>
                <a:rPr lang="de-DE" sz="2000" dirty="0" err="1" smtClean="0"/>
                <a:t>start</a:t>
              </a:r>
              <a:r>
                <a:rPr lang="de-DE" sz="2000" dirty="0" smtClean="0"/>
                <a:t> </a:t>
              </a:r>
              <a:r>
                <a:rPr lang="de-DE" sz="2000" dirty="0" err="1" smtClean="0"/>
                <a:t>sustainability</a:t>
              </a:r>
              <a:r>
                <a:rPr lang="de-DE" sz="2000" dirty="0" smtClean="0"/>
                <a:t> </a:t>
              </a:r>
              <a:r>
                <a:rPr lang="de-DE" sz="2000" dirty="0" err="1" smtClean="0"/>
                <a:t>reporting</a:t>
              </a:r>
              <a:r>
                <a:rPr lang="de-DE" sz="2000" dirty="0" smtClean="0"/>
                <a:t> </a:t>
              </a:r>
              <a:r>
                <a:rPr lang="de-DE" sz="2000" dirty="0" err="1" smtClean="0"/>
                <a:t>by</a:t>
              </a:r>
              <a:r>
                <a:rPr lang="de-DE" sz="2000" dirty="0" smtClean="0"/>
                <a:t> 2028 </a:t>
              </a:r>
              <a:r>
                <a:rPr lang="de-DE" sz="2000" dirty="0" err="1" smtClean="0"/>
                <a:t>the</a:t>
              </a:r>
              <a:r>
                <a:rPr lang="de-DE" sz="2000" dirty="0" smtClean="0"/>
                <a:t> </a:t>
              </a:r>
              <a:r>
                <a:rPr lang="de-DE" sz="2000" dirty="0" err="1" smtClean="0"/>
                <a:t>latest</a:t>
              </a:r>
              <a:r>
                <a:rPr lang="de-DE" sz="2000" dirty="0" smtClean="0"/>
                <a:t>.</a:t>
              </a:r>
            </a:p>
            <a:p>
              <a:pPr>
                <a:lnSpc>
                  <a:spcPts val="2700"/>
                </a:lnSpc>
              </a:pPr>
              <a:r>
                <a:rPr lang="de-DE" sz="2000" dirty="0" err="1" smtClean="0"/>
                <a:t>Includes</a:t>
              </a:r>
              <a:r>
                <a:rPr lang="de-DE" sz="2000" dirty="0" smtClean="0"/>
                <a:t> </a:t>
              </a:r>
              <a:r>
                <a:rPr lang="de-DE" sz="2000" dirty="0" err="1" smtClean="0"/>
                <a:t>information</a:t>
              </a:r>
              <a:r>
                <a:rPr lang="de-DE" sz="2000" dirty="0" smtClean="0"/>
                <a:t> on, e.g., Corporate Carbon </a:t>
              </a:r>
              <a:r>
                <a:rPr lang="de-DE" sz="2000" dirty="0" err="1" smtClean="0"/>
                <a:t>Footprint</a:t>
              </a:r>
              <a:r>
                <a:rPr lang="de-DE" sz="2000" dirty="0" smtClean="0"/>
                <a:t>, </a:t>
              </a:r>
              <a:r>
                <a:rPr lang="de-DE" sz="2000" dirty="0" err="1" smtClean="0"/>
                <a:t>with</a:t>
              </a:r>
              <a:r>
                <a:rPr lang="de-DE" sz="2000" dirty="0" smtClean="0"/>
                <a:t> </a:t>
              </a:r>
              <a:r>
                <a:rPr lang="de-DE" sz="2000" dirty="0" err="1" smtClean="0"/>
                <a:t>scope</a:t>
              </a:r>
              <a:r>
                <a:rPr lang="de-DE" sz="2000" dirty="0" smtClean="0"/>
                <a:t> 3 </a:t>
              </a:r>
              <a:r>
                <a:rPr lang="de-DE" sz="2000" dirty="0" err="1" smtClean="0"/>
                <a:t>emissions</a:t>
              </a:r>
              <a:endParaRPr lang="de-DE" sz="2000" dirty="0"/>
            </a:p>
          </p:txBody>
        </p:sp>
        <p:cxnSp>
          <p:nvCxnSpPr>
            <p:cNvPr id="10" name="Gerader Verbinder 9"/>
            <p:cNvCxnSpPr/>
            <p:nvPr/>
          </p:nvCxnSpPr>
          <p:spPr>
            <a:xfrm>
              <a:off x="329513" y="3257550"/>
              <a:ext cx="275658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9" name="Group 52"/>
            <p:cNvGrpSpPr>
              <a:grpSpLocks/>
            </p:cNvGrpSpPr>
            <p:nvPr>
              <p:custDataLst>
                <p:tags r:id="rId8"/>
              </p:custDataLst>
            </p:nvPr>
          </p:nvGrpSpPr>
          <p:grpSpPr bwMode="auto">
            <a:xfrm>
              <a:off x="287029" y="2508793"/>
              <a:ext cx="330200" cy="352425"/>
              <a:chOff x="507" y="1593"/>
              <a:chExt cx="208" cy="222"/>
            </a:xfrm>
          </p:grpSpPr>
          <p:sp>
            <p:nvSpPr>
              <p:cNvPr id="20" name="Oval 53"/>
              <p:cNvSpPr>
                <a:spLocks noChangeArrowheads="1"/>
              </p:cNvSpPr>
              <p:nvPr>
                <p:custDataLst>
                  <p:tags r:id="rId9"/>
                </p:custDataLst>
              </p:nvPr>
            </p:nvSpPr>
            <p:spPr bwMode="gray">
              <a:xfrm rot="-772996">
                <a:off x="521" y="1728"/>
                <a:ext cx="171" cy="87"/>
              </a:xfrm>
              <a:prstGeom prst="ellipse">
                <a:avLst/>
              </a:prstGeom>
              <a:solidFill>
                <a:srgbClr val="0F2145">
                  <a:alpha val="3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1" name="Oval 54"/>
              <p:cNvSpPr>
                <a:spLocks noChangeArrowheads="1"/>
              </p:cNvSpPr>
              <p:nvPr>
                <p:custDataLst>
                  <p:tags r:id="rId10"/>
                </p:custDataLst>
              </p:nvPr>
            </p:nvSpPr>
            <p:spPr bwMode="gray">
              <a:xfrm>
                <a:off x="507" y="1593"/>
                <a:ext cx="208" cy="203"/>
              </a:xfrm>
              <a:prstGeom prst="ellipse">
                <a:avLst/>
              </a:prstGeom>
              <a:gradFill rotWithShape="1">
                <a:gsLst>
                  <a:gs pos="0">
                    <a:srgbClr val="002960">
                      <a:gamma/>
                      <a:shade val="69804"/>
                      <a:invGamma/>
                    </a:srgbClr>
                  </a:gs>
                  <a:gs pos="100000">
                    <a:srgbClr val="00296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2" name="Oval 55"/>
              <p:cNvSpPr>
                <a:spLocks noChangeArrowheads="1"/>
              </p:cNvSpPr>
              <p:nvPr>
                <p:custDataLst>
                  <p:tags r:id="rId11"/>
                </p:custDataLst>
              </p:nvPr>
            </p:nvSpPr>
            <p:spPr bwMode="gray">
              <a:xfrm>
                <a:off x="509" y="1594"/>
                <a:ext cx="203" cy="197"/>
              </a:xfrm>
              <a:prstGeom prst="ellipse">
                <a:avLst/>
              </a:prstGeom>
              <a:gradFill rotWithShape="1">
                <a:gsLst>
                  <a:gs pos="0">
                    <a:srgbClr val="002960">
                      <a:alpha val="0"/>
                    </a:srgbClr>
                  </a:gs>
                  <a:gs pos="100000">
                    <a:srgbClr val="002960">
                      <a:gamma/>
                      <a:tint val="60392"/>
                      <a:invGamma/>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23" name="Oval 56"/>
              <p:cNvSpPr>
                <a:spLocks noChangeArrowheads="1"/>
              </p:cNvSpPr>
              <p:nvPr>
                <p:custDataLst>
                  <p:tags r:id="rId12"/>
                </p:custDataLst>
              </p:nvPr>
            </p:nvSpPr>
            <p:spPr bwMode="gray">
              <a:xfrm>
                <a:off x="515" y="1595"/>
                <a:ext cx="192" cy="186"/>
              </a:xfrm>
              <a:prstGeom prst="ellipse">
                <a:avLst/>
              </a:prstGeom>
              <a:gradFill rotWithShape="1">
                <a:gsLst>
                  <a:gs pos="0">
                    <a:srgbClr val="002960">
                      <a:gamma/>
                      <a:shade val="95294"/>
                      <a:invGamma/>
                    </a:srgbClr>
                  </a:gs>
                  <a:gs pos="100000">
                    <a:srgbClr val="002960">
                      <a:alpha val="4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24" name="Oval 57"/>
              <p:cNvSpPr>
                <a:spLocks noChangeArrowheads="1"/>
              </p:cNvSpPr>
              <p:nvPr>
                <p:custDataLst>
                  <p:tags r:id="rId13"/>
                </p:custDataLst>
              </p:nvPr>
            </p:nvSpPr>
            <p:spPr bwMode="gray">
              <a:xfrm>
                <a:off x="525" y="1598"/>
                <a:ext cx="171" cy="149"/>
              </a:xfrm>
              <a:prstGeom prst="ellipse">
                <a:avLst/>
              </a:prstGeom>
              <a:gradFill rotWithShape="1">
                <a:gsLst>
                  <a:gs pos="0">
                    <a:srgbClr val="002960">
                      <a:gamma/>
                      <a:tint val="34902"/>
                      <a:invGamma/>
                    </a:srgbClr>
                  </a:gs>
                  <a:gs pos="100000">
                    <a:srgbClr val="002960">
                      <a:alpha val="3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25" name="Rectangle 58"/>
              <p:cNvSpPr>
                <a:spLocks noChangeArrowheads="1"/>
              </p:cNvSpPr>
              <p:nvPr>
                <p:custDataLst>
                  <p:tags r:id="rId14"/>
                </p:custDataLst>
              </p:nvPr>
            </p:nvSpPr>
            <p:spPr bwMode="gray">
              <a:xfrm>
                <a:off x="546" y="1629"/>
                <a:ext cx="130"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895350">
                  <a:buSzPct val="120000"/>
                  <a:defRPr sz="1600">
                    <a:solidFill>
                      <a:schemeClr val="tx1"/>
                    </a:solidFill>
                    <a:latin typeface="Arial" charset="0"/>
                  </a:defRPr>
                </a:lvl1pPr>
                <a:lvl2pPr marL="144463" indent="-142875" algn="l" defTabSz="895350">
                  <a:buSzPct val="120000"/>
                  <a:buChar char="•"/>
                  <a:defRPr sz="1600">
                    <a:solidFill>
                      <a:schemeClr val="tx1"/>
                    </a:solidFill>
                    <a:latin typeface="Arial" charset="0"/>
                  </a:defRPr>
                </a:lvl2pPr>
                <a:lvl3pPr marL="295275" indent="-149225" algn="l" defTabSz="895350">
                  <a:buChar char="–"/>
                  <a:defRPr sz="1600">
                    <a:solidFill>
                      <a:schemeClr val="tx1"/>
                    </a:solidFill>
                    <a:latin typeface="Arial" charset="0"/>
                  </a:defRPr>
                </a:lvl3pPr>
                <a:lvl4pPr marL="431800" indent="-134938" algn="l" defTabSz="895350">
                  <a:buSzPct val="89000"/>
                  <a:buChar char="•"/>
                  <a:defRPr sz="1600">
                    <a:solidFill>
                      <a:schemeClr val="tx1"/>
                    </a:solidFill>
                    <a:latin typeface="Arial" charset="0"/>
                  </a:defRPr>
                </a:lvl4pPr>
                <a:lvl5pPr marL="582613" indent="-149225" algn="l" defTabSz="895350">
                  <a:buSzPct val="75000"/>
                  <a:buChar char="–"/>
                  <a:defRPr sz="1600">
                    <a:solidFill>
                      <a:schemeClr val="tx1"/>
                    </a:solidFill>
                    <a:latin typeface="Arial" charset="0"/>
                  </a:defRPr>
                </a:lvl5pPr>
                <a:lvl6pPr marL="1039813" indent="-149225" defTabSz="895350" fontAlgn="base">
                  <a:spcBef>
                    <a:spcPct val="0"/>
                  </a:spcBef>
                  <a:spcAft>
                    <a:spcPct val="0"/>
                  </a:spcAft>
                  <a:buSzPct val="75000"/>
                  <a:buChar char="–"/>
                  <a:defRPr sz="1600">
                    <a:solidFill>
                      <a:schemeClr val="tx1"/>
                    </a:solidFill>
                    <a:latin typeface="Arial" charset="0"/>
                  </a:defRPr>
                </a:lvl6pPr>
                <a:lvl7pPr marL="1497013" indent="-149225" defTabSz="895350" fontAlgn="base">
                  <a:spcBef>
                    <a:spcPct val="0"/>
                  </a:spcBef>
                  <a:spcAft>
                    <a:spcPct val="0"/>
                  </a:spcAft>
                  <a:buSzPct val="75000"/>
                  <a:buChar char="–"/>
                  <a:defRPr sz="1600">
                    <a:solidFill>
                      <a:schemeClr val="tx1"/>
                    </a:solidFill>
                    <a:latin typeface="Arial" charset="0"/>
                  </a:defRPr>
                </a:lvl7pPr>
                <a:lvl8pPr marL="1954213" indent="-149225" defTabSz="895350" fontAlgn="base">
                  <a:spcBef>
                    <a:spcPct val="0"/>
                  </a:spcBef>
                  <a:spcAft>
                    <a:spcPct val="0"/>
                  </a:spcAft>
                  <a:buSzPct val="75000"/>
                  <a:buChar char="–"/>
                  <a:defRPr sz="1600">
                    <a:solidFill>
                      <a:schemeClr val="tx1"/>
                    </a:solidFill>
                    <a:latin typeface="Arial" charset="0"/>
                  </a:defRPr>
                </a:lvl8pPr>
                <a:lvl9pPr marL="2411413" indent="-149225" defTabSz="895350" fontAlgn="base">
                  <a:spcBef>
                    <a:spcPct val="0"/>
                  </a:spcBef>
                  <a:spcAft>
                    <a:spcPct val="0"/>
                  </a:spcAft>
                  <a:buSzPct val="75000"/>
                  <a:buChar char="–"/>
                  <a:defRPr sz="1600">
                    <a:solidFill>
                      <a:schemeClr val="tx1"/>
                    </a:solidFill>
                    <a:latin typeface="Arial" charset="0"/>
                  </a:defRPr>
                </a:lvl9pPr>
              </a:lstStyle>
              <a:p>
                <a:pPr algn="ctr"/>
                <a:r>
                  <a:rPr lang="en-US" sz="1400" b="1" dirty="0">
                    <a:solidFill>
                      <a:srgbClr val="FFFFFF"/>
                    </a:solidFill>
                  </a:rPr>
                  <a:t>1</a:t>
                </a:r>
              </a:p>
            </p:txBody>
          </p:sp>
        </p:grpSp>
      </p:grpSp>
      <p:grpSp>
        <p:nvGrpSpPr>
          <p:cNvPr id="35" name="Gruppieren 34"/>
          <p:cNvGrpSpPr/>
          <p:nvPr/>
        </p:nvGrpSpPr>
        <p:grpSpPr>
          <a:xfrm>
            <a:off x="3391087" y="2430569"/>
            <a:ext cx="3276413" cy="3208571"/>
            <a:chOff x="3391087" y="2430569"/>
            <a:chExt cx="3276413" cy="3208571"/>
          </a:xfrm>
        </p:grpSpPr>
        <p:sp>
          <p:nvSpPr>
            <p:cNvPr id="8" name="Textfeld 7"/>
            <p:cNvSpPr txBox="1"/>
            <p:nvPr/>
          </p:nvSpPr>
          <p:spPr>
            <a:xfrm>
              <a:off x="3698577" y="2430569"/>
              <a:ext cx="2759374" cy="3208571"/>
            </a:xfrm>
            <a:prstGeom prst="rect">
              <a:avLst/>
            </a:prstGeom>
            <a:noFill/>
          </p:spPr>
          <p:txBody>
            <a:bodyPr wrap="square" rtlCol="0">
              <a:spAutoFit/>
            </a:bodyPr>
            <a:lstStyle>
              <a:defPPr>
                <a:defRPr lang="de-DE"/>
              </a:defPPr>
              <a:lvl1pPr>
                <a:lnSpc>
                  <a:spcPts val="2700"/>
                </a:lnSpc>
                <a:defRPr sz="2000" b="1"/>
              </a:lvl1pPr>
            </a:lstStyle>
            <a:p>
              <a:r>
                <a:rPr lang="de-DE" dirty="0" smtClean="0"/>
                <a:t>EU </a:t>
              </a:r>
              <a:r>
                <a:rPr lang="de-DE" dirty="0" err="1" smtClean="0"/>
                <a:t>taxonomy</a:t>
              </a:r>
              <a:r>
                <a:rPr lang="de-DE" dirty="0" smtClean="0"/>
                <a:t> </a:t>
              </a:r>
              <a:r>
                <a:rPr lang="de-DE" dirty="0" err="1"/>
                <a:t>rules</a:t>
              </a:r>
              <a:r>
                <a:rPr lang="de-DE" dirty="0"/>
                <a:t> </a:t>
              </a:r>
              <a:r>
                <a:rPr lang="de-DE" dirty="0" err="1"/>
                <a:t>for</a:t>
              </a:r>
              <a:r>
                <a:rPr lang="de-DE" dirty="0"/>
                <a:t> </a:t>
              </a:r>
              <a:r>
                <a:rPr lang="de-DE" dirty="0" err="1" smtClean="0"/>
                <a:t>banks</a:t>
              </a:r>
              <a:endParaRPr lang="de-DE" dirty="0" smtClean="0"/>
            </a:p>
            <a:p>
              <a:endParaRPr lang="de-DE" b="0" dirty="0" smtClean="0"/>
            </a:p>
            <a:p>
              <a:r>
                <a:rPr lang="de-DE" b="0" dirty="0" err="1" smtClean="0"/>
                <a:t>Require</a:t>
              </a:r>
              <a:r>
                <a:rPr lang="de-DE" b="0" dirty="0" smtClean="0"/>
                <a:t> a </a:t>
              </a:r>
              <a:r>
                <a:rPr lang="de-DE" b="0" dirty="0" err="1" smtClean="0"/>
                <a:t>sustain-ability</a:t>
              </a:r>
              <a:r>
                <a:rPr lang="de-DE" b="0" dirty="0" smtClean="0"/>
                <a:t> </a:t>
              </a:r>
              <a:r>
                <a:rPr lang="de-DE" b="0" dirty="0" err="1" smtClean="0"/>
                <a:t>assessment</a:t>
              </a:r>
              <a:r>
                <a:rPr lang="de-DE" b="0" dirty="0" smtClean="0"/>
                <a:t> </a:t>
              </a:r>
              <a:r>
                <a:rPr lang="de-DE" b="0" dirty="0" err="1" smtClean="0"/>
                <a:t>of</a:t>
              </a:r>
              <a:r>
                <a:rPr lang="de-DE" b="0" dirty="0" smtClean="0"/>
                <a:t>, e.g., </a:t>
              </a:r>
              <a:r>
                <a:rPr lang="de-DE" b="0" dirty="0" err="1" smtClean="0"/>
                <a:t>credit</a:t>
              </a:r>
              <a:r>
                <a:rPr lang="de-DE" b="0" dirty="0" smtClean="0"/>
                <a:t> </a:t>
              </a:r>
              <a:r>
                <a:rPr lang="de-DE" b="0" dirty="0" err="1" smtClean="0"/>
                <a:t>portfolios</a:t>
              </a:r>
              <a:r>
                <a:rPr lang="de-DE" b="0" dirty="0" smtClean="0"/>
                <a:t> („Green Asset Ratio“) </a:t>
              </a:r>
              <a:r>
                <a:rPr lang="de-DE" b="0" dirty="0"/>
                <a:t>– </a:t>
              </a:r>
              <a:r>
                <a:rPr lang="de-DE" b="0" dirty="0" err="1"/>
                <a:t>and</a:t>
              </a:r>
              <a:r>
                <a:rPr lang="de-DE" b="0" dirty="0"/>
                <a:t> </a:t>
              </a:r>
              <a:r>
                <a:rPr lang="de-DE" b="0" dirty="0" err="1"/>
                <a:t>thus</a:t>
              </a:r>
              <a:r>
                <a:rPr lang="de-DE" b="0" dirty="0"/>
                <a:t> </a:t>
              </a:r>
              <a:r>
                <a:rPr lang="de-DE" b="0" dirty="0" err="1"/>
                <a:t>their</a:t>
              </a:r>
              <a:r>
                <a:rPr lang="de-DE" b="0" dirty="0"/>
                <a:t> </a:t>
              </a:r>
              <a:r>
                <a:rPr lang="de-DE" b="0" dirty="0" err="1" smtClean="0"/>
                <a:t>customers</a:t>
              </a:r>
              <a:r>
                <a:rPr lang="de-DE" b="0" dirty="0" smtClean="0"/>
                <a:t>‘ </a:t>
              </a:r>
              <a:r>
                <a:rPr lang="de-DE" b="0" dirty="0" err="1" smtClean="0"/>
                <a:t>footprints</a:t>
              </a:r>
              <a:endParaRPr lang="de-DE" b="0" dirty="0" smtClean="0"/>
            </a:p>
          </p:txBody>
        </p:sp>
        <p:cxnSp>
          <p:nvCxnSpPr>
            <p:cNvPr id="11" name="Gerader Verbinder 10"/>
            <p:cNvCxnSpPr/>
            <p:nvPr/>
          </p:nvCxnSpPr>
          <p:spPr>
            <a:xfrm>
              <a:off x="3438525" y="3257550"/>
              <a:ext cx="3228975" cy="0"/>
            </a:xfrm>
            <a:prstGeom prst="line">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26" name="Group 59"/>
            <p:cNvGrpSpPr>
              <a:grpSpLocks/>
            </p:cNvGrpSpPr>
            <p:nvPr>
              <p:custDataLst>
                <p:tags r:id="rId1"/>
              </p:custDataLst>
            </p:nvPr>
          </p:nvGrpSpPr>
          <p:grpSpPr bwMode="auto">
            <a:xfrm>
              <a:off x="3391087" y="2490537"/>
              <a:ext cx="330200" cy="352425"/>
              <a:chOff x="507" y="1593"/>
              <a:chExt cx="208" cy="222"/>
            </a:xfrm>
          </p:grpSpPr>
          <p:sp>
            <p:nvSpPr>
              <p:cNvPr id="27" name="Oval 60"/>
              <p:cNvSpPr>
                <a:spLocks noChangeArrowheads="1"/>
              </p:cNvSpPr>
              <p:nvPr>
                <p:custDataLst>
                  <p:tags r:id="rId2"/>
                </p:custDataLst>
              </p:nvPr>
            </p:nvSpPr>
            <p:spPr bwMode="gray">
              <a:xfrm rot="-772996">
                <a:off x="521" y="1728"/>
                <a:ext cx="171" cy="87"/>
              </a:xfrm>
              <a:prstGeom prst="ellipse">
                <a:avLst/>
              </a:prstGeom>
              <a:solidFill>
                <a:srgbClr val="0F2145">
                  <a:alpha val="3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8" name="Oval 61"/>
              <p:cNvSpPr>
                <a:spLocks noChangeArrowheads="1"/>
              </p:cNvSpPr>
              <p:nvPr>
                <p:custDataLst>
                  <p:tags r:id="rId3"/>
                </p:custDataLst>
              </p:nvPr>
            </p:nvSpPr>
            <p:spPr bwMode="gray">
              <a:xfrm>
                <a:off x="507" y="1593"/>
                <a:ext cx="208" cy="203"/>
              </a:xfrm>
              <a:prstGeom prst="ellipse">
                <a:avLst/>
              </a:prstGeom>
              <a:gradFill rotWithShape="1">
                <a:gsLst>
                  <a:gs pos="0">
                    <a:srgbClr val="002960">
                      <a:gamma/>
                      <a:shade val="69804"/>
                      <a:invGamma/>
                    </a:srgbClr>
                  </a:gs>
                  <a:gs pos="100000">
                    <a:srgbClr val="00296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9" name="Oval 62"/>
              <p:cNvSpPr>
                <a:spLocks noChangeArrowheads="1"/>
              </p:cNvSpPr>
              <p:nvPr>
                <p:custDataLst>
                  <p:tags r:id="rId4"/>
                </p:custDataLst>
              </p:nvPr>
            </p:nvSpPr>
            <p:spPr bwMode="gray">
              <a:xfrm>
                <a:off x="509" y="1594"/>
                <a:ext cx="203" cy="197"/>
              </a:xfrm>
              <a:prstGeom prst="ellipse">
                <a:avLst/>
              </a:prstGeom>
              <a:gradFill rotWithShape="1">
                <a:gsLst>
                  <a:gs pos="0">
                    <a:srgbClr val="002960">
                      <a:alpha val="0"/>
                    </a:srgbClr>
                  </a:gs>
                  <a:gs pos="100000">
                    <a:srgbClr val="002960">
                      <a:gamma/>
                      <a:tint val="60392"/>
                      <a:invGamma/>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30" name="Oval 63"/>
              <p:cNvSpPr>
                <a:spLocks noChangeArrowheads="1"/>
              </p:cNvSpPr>
              <p:nvPr>
                <p:custDataLst>
                  <p:tags r:id="rId5"/>
                </p:custDataLst>
              </p:nvPr>
            </p:nvSpPr>
            <p:spPr bwMode="gray">
              <a:xfrm>
                <a:off x="515" y="1595"/>
                <a:ext cx="192" cy="186"/>
              </a:xfrm>
              <a:prstGeom prst="ellipse">
                <a:avLst/>
              </a:prstGeom>
              <a:gradFill rotWithShape="1">
                <a:gsLst>
                  <a:gs pos="0">
                    <a:srgbClr val="002960">
                      <a:gamma/>
                      <a:shade val="95294"/>
                      <a:invGamma/>
                    </a:srgbClr>
                  </a:gs>
                  <a:gs pos="100000">
                    <a:srgbClr val="002960">
                      <a:alpha val="4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31" name="Oval 64"/>
              <p:cNvSpPr>
                <a:spLocks noChangeArrowheads="1"/>
              </p:cNvSpPr>
              <p:nvPr>
                <p:custDataLst>
                  <p:tags r:id="rId6"/>
                </p:custDataLst>
              </p:nvPr>
            </p:nvSpPr>
            <p:spPr bwMode="gray">
              <a:xfrm>
                <a:off x="525" y="1598"/>
                <a:ext cx="171" cy="149"/>
              </a:xfrm>
              <a:prstGeom prst="ellipse">
                <a:avLst/>
              </a:prstGeom>
              <a:gradFill rotWithShape="1">
                <a:gsLst>
                  <a:gs pos="0">
                    <a:srgbClr val="002960">
                      <a:gamma/>
                      <a:tint val="34902"/>
                      <a:invGamma/>
                    </a:srgbClr>
                  </a:gs>
                  <a:gs pos="100000">
                    <a:srgbClr val="002960">
                      <a:alpha val="3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
            <p:nvSpPr>
              <p:cNvPr id="32" name="Rectangle 65"/>
              <p:cNvSpPr>
                <a:spLocks noChangeArrowheads="1"/>
              </p:cNvSpPr>
              <p:nvPr>
                <p:custDataLst>
                  <p:tags r:id="rId7"/>
                </p:custDataLst>
              </p:nvPr>
            </p:nvSpPr>
            <p:spPr bwMode="gray">
              <a:xfrm>
                <a:off x="546" y="1629"/>
                <a:ext cx="130"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895350">
                  <a:buSzPct val="120000"/>
                  <a:defRPr sz="1600">
                    <a:solidFill>
                      <a:schemeClr val="tx1"/>
                    </a:solidFill>
                    <a:latin typeface="Arial" charset="0"/>
                  </a:defRPr>
                </a:lvl1pPr>
                <a:lvl2pPr marL="144463" indent="-142875" algn="l" defTabSz="895350">
                  <a:buSzPct val="120000"/>
                  <a:buChar char="•"/>
                  <a:defRPr sz="1600">
                    <a:solidFill>
                      <a:schemeClr val="tx1"/>
                    </a:solidFill>
                    <a:latin typeface="Arial" charset="0"/>
                  </a:defRPr>
                </a:lvl2pPr>
                <a:lvl3pPr marL="295275" indent="-149225" algn="l" defTabSz="895350">
                  <a:buChar char="–"/>
                  <a:defRPr sz="1600">
                    <a:solidFill>
                      <a:schemeClr val="tx1"/>
                    </a:solidFill>
                    <a:latin typeface="Arial" charset="0"/>
                  </a:defRPr>
                </a:lvl3pPr>
                <a:lvl4pPr marL="431800" indent="-134938" algn="l" defTabSz="895350">
                  <a:buSzPct val="89000"/>
                  <a:buChar char="•"/>
                  <a:defRPr sz="1600">
                    <a:solidFill>
                      <a:schemeClr val="tx1"/>
                    </a:solidFill>
                    <a:latin typeface="Arial" charset="0"/>
                  </a:defRPr>
                </a:lvl4pPr>
                <a:lvl5pPr marL="582613" indent="-149225" algn="l" defTabSz="895350">
                  <a:buSzPct val="75000"/>
                  <a:buChar char="–"/>
                  <a:defRPr sz="1600">
                    <a:solidFill>
                      <a:schemeClr val="tx1"/>
                    </a:solidFill>
                    <a:latin typeface="Arial" charset="0"/>
                  </a:defRPr>
                </a:lvl5pPr>
                <a:lvl6pPr marL="1039813" indent="-149225" defTabSz="895350" fontAlgn="base">
                  <a:spcBef>
                    <a:spcPct val="0"/>
                  </a:spcBef>
                  <a:spcAft>
                    <a:spcPct val="0"/>
                  </a:spcAft>
                  <a:buSzPct val="75000"/>
                  <a:buChar char="–"/>
                  <a:defRPr sz="1600">
                    <a:solidFill>
                      <a:schemeClr val="tx1"/>
                    </a:solidFill>
                    <a:latin typeface="Arial" charset="0"/>
                  </a:defRPr>
                </a:lvl6pPr>
                <a:lvl7pPr marL="1497013" indent="-149225" defTabSz="895350" fontAlgn="base">
                  <a:spcBef>
                    <a:spcPct val="0"/>
                  </a:spcBef>
                  <a:spcAft>
                    <a:spcPct val="0"/>
                  </a:spcAft>
                  <a:buSzPct val="75000"/>
                  <a:buChar char="–"/>
                  <a:defRPr sz="1600">
                    <a:solidFill>
                      <a:schemeClr val="tx1"/>
                    </a:solidFill>
                    <a:latin typeface="Arial" charset="0"/>
                  </a:defRPr>
                </a:lvl7pPr>
                <a:lvl8pPr marL="1954213" indent="-149225" defTabSz="895350" fontAlgn="base">
                  <a:spcBef>
                    <a:spcPct val="0"/>
                  </a:spcBef>
                  <a:spcAft>
                    <a:spcPct val="0"/>
                  </a:spcAft>
                  <a:buSzPct val="75000"/>
                  <a:buChar char="–"/>
                  <a:defRPr sz="1600">
                    <a:solidFill>
                      <a:schemeClr val="tx1"/>
                    </a:solidFill>
                    <a:latin typeface="Arial" charset="0"/>
                  </a:defRPr>
                </a:lvl8pPr>
                <a:lvl9pPr marL="2411413" indent="-149225" defTabSz="895350" fontAlgn="base">
                  <a:spcBef>
                    <a:spcPct val="0"/>
                  </a:spcBef>
                  <a:spcAft>
                    <a:spcPct val="0"/>
                  </a:spcAft>
                  <a:buSzPct val="75000"/>
                  <a:buChar char="–"/>
                  <a:defRPr sz="1600">
                    <a:solidFill>
                      <a:schemeClr val="tx1"/>
                    </a:solidFill>
                    <a:latin typeface="Arial" charset="0"/>
                  </a:defRPr>
                </a:lvl9pPr>
              </a:lstStyle>
              <a:p>
                <a:pPr algn="ctr"/>
                <a:r>
                  <a:rPr lang="en-US" sz="1400" b="1" dirty="0">
                    <a:solidFill>
                      <a:srgbClr val="FFFFFF"/>
                    </a:solidFill>
                  </a:rPr>
                  <a:t>2</a:t>
                </a:r>
              </a:p>
            </p:txBody>
          </p:sp>
        </p:grpSp>
      </p:grpSp>
      <p:grpSp>
        <p:nvGrpSpPr>
          <p:cNvPr id="37" name="Gruppieren 36"/>
          <p:cNvGrpSpPr/>
          <p:nvPr/>
        </p:nvGrpSpPr>
        <p:grpSpPr>
          <a:xfrm>
            <a:off x="6299387" y="2352674"/>
            <a:ext cx="5644322" cy="2714626"/>
            <a:chOff x="6299387" y="2352674"/>
            <a:chExt cx="5644322" cy="2714626"/>
          </a:xfrm>
        </p:grpSpPr>
        <p:pic>
          <p:nvPicPr>
            <p:cNvPr id="13" name="Grafik 12"/>
            <p:cNvPicPr>
              <a:picLocks noChangeAspect="1"/>
            </p:cNvPicPr>
            <p:nvPr/>
          </p:nvPicPr>
          <p:blipFill>
            <a:blip r:embed="rId17">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tretch>
              <a:fillRect/>
            </a:stretch>
          </p:blipFill>
          <p:spPr>
            <a:xfrm>
              <a:off x="6763125" y="2352674"/>
              <a:ext cx="5180584" cy="2714626"/>
            </a:xfrm>
            <a:prstGeom prst="rect">
              <a:avLst/>
            </a:prstGeom>
            <a:ln>
              <a:noFill/>
            </a:ln>
            <a:effectLst>
              <a:outerShdw blurRad="190500" algn="tl" rotWithShape="0">
                <a:srgbClr val="000000">
                  <a:alpha val="70000"/>
                </a:srgbClr>
              </a:outerShdw>
            </a:effectLst>
          </p:spPr>
        </p:pic>
        <p:grpSp>
          <p:nvGrpSpPr>
            <p:cNvPr id="16" name="Group 79"/>
            <p:cNvGrpSpPr>
              <a:grpSpLocks/>
            </p:cNvGrpSpPr>
            <p:nvPr/>
          </p:nvGrpSpPr>
          <p:grpSpPr bwMode="auto">
            <a:xfrm rot="16200000">
              <a:off x="6293037" y="3049587"/>
              <a:ext cx="428625" cy="415925"/>
              <a:chOff x="2993" y="3278"/>
              <a:chExt cx="270" cy="270"/>
            </a:xfrm>
          </p:grpSpPr>
          <p:sp>
            <p:nvSpPr>
              <p:cNvPr id="17" name="Oval 80"/>
              <p:cNvSpPr>
                <a:spLocks noChangeArrowheads="1"/>
              </p:cNvSpPr>
              <p:nvPr/>
            </p:nvSpPr>
            <p:spPr bwMode="gray">
              <a:xfrm>
                <a:off x="2993" y="3278"/>
                <a:ext cx="270" cy="270"/>
              </a:xfrm>
              <a:prstGeom prst="ellipse">
                <a:avLst/>
              </a:prstGeom>
              <a:solidFill>
                <a:schemeClr val="bg1"/>
              </a:solidFill>
              <a:ln w="19050">
                <a:solidFill>
                  <a:srgbClr val="CC0000"/>
                </a:solidFill>
                <a:round/>
                <a:headEnd/>
                <a:tailEnd/>
              </a:ln>
              <a:effectLst>
                <a:outerShdw dist="35921" dir="2700000" algn="ctr" rotWithShape="0">
                  <a:srgbClr val="808080"/>
                </a:outerShdw>
              </a:effectLst>
            </p:spPr>
            <p:txBody>
              <a:bodyPr wrap="none" anchor="ctr"/>
              <a:lstStyle/>
              <a:p>
                <a:endParaRPr lang="en-ZA"/>
              </a:p>
            </p:txBody>
          </p:sp>
          <p:sp>
            <p:nvSpPr>
              <p:cNvPr id="18" name="AutoShape 81"/>
              <p:cNvSpPr>
                <a:spLocks noChangeArrowheads="1"/>
              </p:cNvSpPr>
              <p:nvPr/>
            </p:nvSpPr>
            <p:spPr bwMode="gray">
              <a:xfrm>
                <a:off x="3058" y="3318"/>
                <a:ext cx="140" cy="190"/>
              </a:xfrm>
              <a:prstGeom prst="downArrow">
                <a:avLst>
                  <a:gd name="adj1" fmla="val 50000"/>
                  <a:gd name="adj2" fmla="val 37730"/>
                </a:avLst>
              </a:prstGeom>
              <a:solidFill>
                <a:srgbClr val="CC0000"/>
              </a:solidFill>
              <a:ln w="9525">
                <a:solidFill>
                  <a:schemeClr val="bg1"/>
                </a:solidFill>
                <a:miter lim="800000"/>
                <a:headEnd/>
                <a:tailEnd/>
              </a:ln>
              <a:effectLst>
                <a:prstShdw prst="shdw17" dist="17961" dir="2700000">
                  <a:schemeClr val="bg1">
                    <a:gamma/>
                    <a:shade val="60000"/>
                    <a:invGamma/>
                  </a:schemeClr>
                </a:prstShdw>
              </a:effectLst>
            </p:spPr>
            <p:txBody>
              <a:bodyPr wrap="none" anchor="ctr"/>
              <a:lstStyle/>
              <a:p>
                <a:endParaRPr lang="en-ZA"/>
              </a:p>
            </p:txBody>
          </p:sp>
        </p:grpSp>
      </p:grpSp>
    </p:spTree>
    <p:extLst>
      <p:ext uri="{BB962C8B-B14F-4D97-AF65-F5344CB8AC3E}">
        <p14:creationId xmlns:p14="http://schemas.microsoft.com/office/powerpoint/2010/main" val="4054522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2673" y="2469725"/>
            <a:ext cx="10515600" cy="511742"/>
          </a:xfrm>
        </p:spPr>
        <p:txBody>
          <a:bodyPr/>
          <a:lstStyle/>
          <a:p>
            <a:pPr algn="ctr"/>
            <a:r>
              <a:rPr lang="en-US" noProof="0" dirty="0" smtClean="0"/>
              <a:t>Many thanks for your attention!</a:t>
            </a:r>
            <a:br>
              <a:rPr lang="en-US" noProof="0" dirty="0" smtClean="0"/>
            </a:br>
            <a:r>
              <a:rPr lang="en-US" dirty="0"/>
              <a:t/>
            </a:r>
            <a:br>
              <a:rPr lang="en-US" dirty="0"/>
            </a:br>
            <a:r>
              <a:rPr lang="en-US" dirty="0" smtClean="0"/>
              <a:t/>
            </a:r>
            <a:br>
              <a:rPr lang="en-US" dirty="0" smtClean="0"/>
            </a:br>
            <a:r>
              <a:rPr lang="en-US" dirty="0" smtClean="0"/>
              <a:t>… and maybe there are some questions?</a:t>
            </a:r>
            <a:endParaRPr lang="en-US" noProof="0" dirty="0"/>
          </a:p>
        </p:txBody>
      </p:sp>
    </p:spTree>
    <p:extLst>
      <p:ext uri="{BB962C8B-B14F-4D97-AF65-F5344CB8AC3E}">
        <p14:creationId xmlns:p14="http://schemas.microsoft.com/office/powerpoint/2010/main" val="176178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124450" y="2016125"/>
            <a:ext cx="6619875" cy="4010282"/>
          </a:xfrm>
        </p:spPr>
        <p:txBody>
          <a:bodyPr>
            <a:noAutofit/>
          </a:bodyPr>
          <a:lstStyle/>
          <a:p>
            <a:pPr>
              <a:lnSpc>
                <a:spcPct val="130000"/>
              </a:lnSpc>
              <a:spcBef>
                <a:spcPts val="1200"/>
              </a:spcBef>
            </a:pPr>
            <a:r>
              <a:rPr lang="en-US" sz="1800" noProof="0" dirty="0" smtClean="0"/>
              <a:t>Professor of Energy Technology, HFT Stuttgart (since 2016)</a:t>
            </a:r>
          </a:p>
          <a:p>
            <a:pPr lvl="1">
              <a:lnSpc>
                <a:spcPct val="130000"/>
              </a:lnSpc>
              <a:spcBef>
                <a:spcPts val="1200"/>
              </a:spcBef>
              <a:buFont typeface="Symbol" panose="05050102010706020507" pitchFamily="18" charset="2"/>
              <a:buChar char="-"/>
            </a:pPr>
            <a:r>
              <a:rPr lang="en-US" sz="1800" noProof="0" dirty="0" smtClean="0"/>
              <a:t>Center for Sustainable Energy Technology, head</a:t>
            </a:r>
          </a:p>
          <a:p>
            <a:pPr lvl="1">
              <a:lnSpc>
                <a:spcPct val="130000"/>
              </a:lnSpc>
              <a:spcBef>
                <a:spcPts val="1200"/>
              </a:spcBef>
              <a:buFont typeface="Symbol" panose="05050102010706020507" pitchFamily="18" charset="2"/>
              <a:buChar char="-"/>
            </a:pPr>
            <a:r>
              <a:rPr lang="en-US" sz="1800" noProof="0" dirty="0" smtClean="0"/>
              <a:t>Chief Sustainability Officer</a:t>
            </a:r>
          </a:p>
          <a:p>
            <a:pPr>
              <a:lnSpc>
                <a:spcPct val="130000"/>
              </a:lnSpc>
              <a:spcBef>
                <a:spcPts val="1200"/>
              </a:spcBef>
            </a:pPr>
            <a:r>
              <a:rPr lang="en-US" sz="1800" noProof="0" dirty="0" smtClean="0"/>
              <a:t>Co-Founder of consulting practice </a:t>
            </a:r>
            <a:r>
              <a:rPr lang="en-US" sz="1800" i="1" noProof="0" dirty="0" smtClean="0"/>
              <a:t>Edenberg UG, </a:t>
            </a:r>
            <a:r>
              <a:rPr lang="en-US" sz="1800" noProof="0" dirty="0" smtClean="0"/>
              <a:t>Stuttgart</a:t>
            </a:r>
          </a:p>
          <a:p>
            <a:pPr>
              <a:lnSpc>
                <a:spcPct val="130000"/>
              </a:lnSpc>
              <a:spcBef>
                <a:spcPts val="1200"/>
              </a:spcBef>
            </a:pPr>
            <a:r>
              <a:rPr lang="en-US" sz="1800" noProof="0" dirty="0" smtClean="0"/>
              <a:t>McKinsey &amp; Co. and Siemens Corporate Research,</a:t>
            </a:r>
            <a:br>
              <a:rPr lang="en-US" sz="1800" noProof="0" dirty="0" smtClean="0"/>
            </a:br>
            <a:r>
              <a:rPr lang="en-US" sz="1800" noProof="0" dirty="0" smtClean="0"/>
              <a:t>Munich (2008-14, 2014-16)</a:t>
            </a:r>
          </a:p>
          <a:p>
            <a:pPr>
              <a:lnSpc>
                <a:spcPct val="130000"/>
              </a:lnSpc>
              <a:spcBef>
                <a:spcPts val="1200"/>
              </a:spcBef>
            </a:pPr>
            <a:r>
              <a:rPr lang="en-US" sz="1800" noProof="0" dirty="0" smtClean="0"/>
              <a:t>Ph.D., Environmental Science Center, U Augsburg (2012)</a:t>
            </a:r>
          </a:p>
          <a:p>
            <a:pPr>
              <a:lnSpc>
                <a:spcPct val="130000"/>
              </a:lnSpc>
              <a:spcBef>
                <a:spcPts val="1200"/>
              </a:spcBef>
            </a:pPr>
            <a:r>
              <a:rPr lang="en-US" sz="1800" noProof="0" dirty="0" smtClean="0"/>
              <a:t>M.Sc., Physics, U Jena, U Grenoble, LMU Munich (2007)</a:t>
            </a:r>
          </a:p>
        </p:txBody>
      </p:sp>
      <p:sp>
        <p:nvSpPr>
          <p:cNvPr id="3" name="Foliennummernplatzhalter 2"/>
          <p:cNvSpPr>
            <a:spLocks noGrp="1"/>
          </p:cNvSpPr>
          <p:nvPr>
            <p:ph type="sldNum" sz="quarter" idx="4"/>
          </p:nvPr>
        </p:nvSpPr>
        <p:spPr>
          <a:xfrm>
            <a:off x="8115300" y="6331637"/>
            <a:ext cx="3785287" cy="365125"/>
          </a:xfrm>
        </p:spPr>
        <p:txBody>
          <a:bodyPr anchor="b"/>
          <a:lstStyle/>
          <a:p>
            <a:pPr algn="r"/>
            <a:r>
              <a:rPr lang="de-DE" dirty="0" smtClean="0"/>
              <a:t>Bastian Schröter | Z+G </a:t>
            </a:r>
            <a:r>
              <a:rPr lang="de-DE" dirty="0" err="1" smtClean="0"/>
              <a:t>Sales</a:t>
            </a:r>
            <a:r>
              <a:rPr lang="de-DE" dirty="0" smtClean="0"/>
              <a:t> Conference | 29.02.2024 I Slide </a:t>
            </a:r>
            <a:fld id="{AE134E98-7F50-4DA8-96E0-D9CF8C66C9D6}" type="slidenum">
              <a:rPr lang="de-DE" smtClean="0"/>
              <a:pPr algn="r"/>
              <a:t>2</a:t>
            </a:fld>
            <a:endParaRPr lang="de-DE" dirty="0"/>
          </a:p>
        </p:txBody>
      </p:sp>
      <p:sp>
        <p:nvSpPr>
          <p:cNvPr id="4" name="Titel 3"/>
          <p:cNvSpPr>
            <a:spLocks noGrp="1"/>
          </p:cNvSpPr>
          <p:nvPr>
            <p:ph type="title"/>
          </p:nvPr>
        </p:nvSpPr>
        <p:spPr>
          <a:xfrm>
            <a:off x="329513" y="757500"/>
            <a:ext cx="7785787" cy="953396"/>
          </a:xfrm>
        </p:spPr>
        <p:txBody>
          <a:bodyPr anchor="t"/>
          <a:lstStyle/>
          <a:p>
            <a:r>
              <a:rPr lang="en-US" sz="2400" noProof="0" dirty="0" smtClean="0"/>
              <a:t>Some words about your presenter</a:t>
            </a:r>
            <a:endParaRPr lang="en-US" sz="2400" noProof="0" dirty="0"/>
          </a:p>
        </p:txBody>
      </p:sp>
      <p:pic>
        <p:nvPicPr>
          <p:cNvPr id="6" name="Grafik 5"/>
          <p:cNvPicPr>
            <a:picLocks noChangeAspect="1"/>
          </p:cNvPicPr>
          <p:nvPr/>
        </p:nvPicPr>
        <p:blipFill rotWithShape="1">
          <a:blip r:embed="rId2" cstate="print">
            <a:extLst>
              <a:ext uri="{BEBA8EAE-BF5A-486C-A8C5-ECC9F3942E4B}">
                <a14:imgProps xmlns:a14="http://schemas.microsoft.com/office/drawing/2010/main">
                  <a14:imgLayer r:embed="rId3">
                    <a14:imgEffect>
                      <a14:artisticCrisscrossEtching/>
                    </a14:imgEffect>
                    <a14:imgEffect>
                      <a14:saturation sat="0"/>
                    </a14:imgEffect>
                  </a14:imgLayer>
                </a14:imgProps>
              </a:ext>
              <a:ext uri="{28A0092B-C50C-407E-A947-70E740481C1C}">
                <a14:useLocalDpi xmlns:a14="http://schemas.microsoft.com/office/drawing/2010/main" val="0"/>
              </a:ext>
            </a:extLst>
          </a:blip>
          <a:srcRect l="3890" t="5718" r="7444" b="3933"/>
          <a:stretch/>
        </p:blipFill>
        <p:spPr>
          <a:xfrm>
            <a:off x="15966" y="3486150"/>
            <a:ext cx="4687343" cy="3028950"/>
          </a:xfrm>
          <a:prstGeom prst="rect">
            <a:avLst/>
          </a:prstGeom>
        </p:spPr>
      </p:pic>
      <p:sp>
        <p:nvSpPr>
          <p:cNvPr id="7" name="Textfeld 6"/>
          <p:cNvSpPr txBox="1"/>
          <p:nvPr/>
        </p:nvSpPr>
        <p:spPr>
          <a:xfrm>
            <a:off x="15966" y="6581346"/>
            <a:ext cx="3634328" cy="230832"/>
          </a:xfrm>
          <a:prstGeom prst="rect">
            <a:avLst/>
          </a:prstGeom>
          <a:noFill/>
        </p:spPr>
        <p:txBody>
          <a:bodyPr wrap="none" rtlCol="0">
            <a:spAutoFit/>
          </a:bodyPr>
          <a:lstStyle/>
          <a:p>
            <a:r>
              <a:rPr lang="de-DE" sz="900" dirty="0" smtClean="0">
                <a:solidFill>
                  <a:schemeClr val="bg1">
                    <a:lumMod val="50000"/>
                  </a:schemeClr>
                </a:solidFill>
              </a:rPr>
              <a:t>Source (</a:t>
            </a:r>
            <a:r>
              <a:rPr lang="de-DE" sz="900" dirty="0" err="1" smtClean="0">
                <a:solidFill>
                  <a:schemeClr val="bg1">
                    <a:lumMod val="50000"/>
                  </a:schemeClr>
                </a:solidFill>
              </a:rPr>
              <a:t>picture</a:t>
            </a:r>
            <a:r>
              <a:rPr lang="de-DE" sz="900" dirty="0" smtClean="0">
                <a:solidFill>
                  <a:schemeClr val="bg1">
                    <a:lumMod val="50000"/>
                  </a:schemeClr>
                </a:solidFill>
              </a:rPr>
              <a:t>): https</a:t>
            </a:r>
            <a:r>
              <a:rPr lang="de-DE" sz="900" dirty="0">
                <a:solidFill>
                  <a:schemeClr val="bg1">
                    <a:lumMod val="50000"/>
                  </a:schemeClr>
                </a:solidFill>
              </a:rPr>
              <a:t>://visme.co/blog/wp-content/uploads/2016/11/</a:t>
            </a:r>
          </a:p>
        </p:txBody>
      </p:sp>
      <p:sp>
        <p:nvSpPr>
          <p:cNvPr id="8" name="Fußzeilenplatzhalter 4"/>
          <p:cNvSpPr>
            <a:spLocks noGrp="1"/>
          </p:cNvSpPr>
          <p:nvPr>
            <p:ph type="ftr" sz="quarter" idx="3"/>
          </p:nvPr>
        </p:nvSpPr>
        <p:spPr>
          <a:xfrm>
            <a:off x="329512" y="1260027"/>
            <a:ext cx="6388787" cy="365125"/>
          </a:xfrm>
        </p:spPr>
        <p:txBody>
          <a:bodyPr/>
          <a:lstStyle/>
          <a:p>
            <a:r>
              <a:rPr lang="de-DE" b="0" dirty="0" smtClean="0"/>
              <a:t>Prof. Dr. Bastian Schröter</a:t>
            </a:r>
            <a:endParaRPr lang="de-DE" b="0" dirty="0"/>
          </a:p>
        </p:txBody>
      </p:sp>
    </p:spTree>
    <p:extLst>
      <p:ext uri="{BB962C8B-B14F-4D97-AF65-F5344CB8AC3E}">
        <p14:creationId xmlns:p14="http://schemas.microsoft.com/office/powerpoint/2010/main" val="254099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8115300" y="6331637"/>
            <a:ext cx="3747187"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a:t>
            </a:r>
            <a:fld id="{AE134E98-7F50-4DA8-96E0-D9CF8C66C9D6}" type="slidenum">
              <a:rPr lang="de-DE" smtClean="0"/>
              <a:pPr algn="r"/>
              <a:t>3</a:t>
            </a:fld>
            <a:endParaRPr lang="de-DE" dirty="0"/>
          </a:p>
        </p:txBody>
      </p:sp>
      <p:sp>
        <p:nvSpPr>
          <p:cNvPr id="4" name="Titel 3"/>
          <p:cNvSpPr>
            <a:spLocks noGrp="1"/>
          </p:cNvSpPr>
          <p:nvPr>
            <p:ph type="title"/>
          </p:nvPr>
        </p:nvSpPr>
        <p:spPr>
          <a:xfrm>
            <a:off x="329512" y="476968"/>
            <a:ext cx="9719363" cy="953396"/>
          </a:xfrm>
        </p:spPr>
        <p:txBody>
          <a:bodyPr/>
          <a:lstStyle/>
          <a:p>
            <a:r>
              <a:rPr lang="en-US" sz="2400" noProof="0" dirty="0" smtClean="0"/>
              <a:t>Greenhouse gases in the Earth‘s atmosphere scatter infrared light back to the surface, keeping our planet from freezing</a:t>
            </a:r>
            <a:endParaRPr lang="en-US" sz="2400" noProof="0" dirty="0"/>
          </a:p>
        </p:txBody>
      </p:sp>
      <p:sp>
        <p:nvSpPr>
          <p:cNvPr id="5" name="Fußzeilenplatzhalter 4"/>
          <p:cNvSpPr>
            <a:spLocks noGrp="1"/>
          </p:cNvSpPr>
          <p:nvPr>
            <p:ph type="ftr" sz="quarter" idx="3"/>
          </p:nvPr>
        </p:nvSpPr>
        <p:spPr>
          <a:xfrm>
            <a:off x="329512" y="1247801"/>
            <a:ext cx="6388787" cy="365125"/>
          </a:xfrm>
        </p:spPr>
        <p:txBody>
          <a:bodyPr/>
          <a:lstStyle/>
          <a:p>
            <a:r>
              <a:rPr lang="de-DE" b="0" dirty="0" smtClean="0"/>
              <a:t>The </a:t>
            </a:r>
            <a:r>
              <a:rPr lang="de-DE" b="0" dirty="0" err="1" smtClean="0"/>
              <a:t>greenhouse</a:t>
            </a:r>
            <a:r>
              <a:rPr lang="de-DE" b="0" dirty="0" smtClean="0"/>
              <a:t> gas </a:t>
            </a:r>
            <a:r>
              <a:rPr lang="de-DE" b="0" dirty="0" err="1" smtClean="0"/>
              <a:t>effect</a:t>
            </a:r>
            <a:endParaRPr lang="de-DE" b="0" dirty="0"/>
          </a:p>
        </p:txBody>
      </p:sp>
      <p:pic>
        <p:nvPicPr>
          <p:cNvPr id="6" name="Grafik 5"/>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05711" y="1725302"/>
            <a:ext cx="7785789" cy="4541180"/>
          </a:xfrm>
          <a:prstGeom prst="rect">
            <a:avLst/>
          </a:prstGeom>
        </p:spPr>
      </p:pic>
      <p:sp>
        <p:nvSpPr>
          <p:cNvPr id="7" name="Textfeld 6"/>
          <p:cNvSpPr txBox="1"/>
          <p:nvPr/>
        </p:nvSpPr>
        <p:spPr>
          <a:xfrm>
            <a:off x="8462963" y="2026122"/>
            <a:ext cx="3171824" cy="424731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de-DE" sz="2000" dirty="0" smtClean="0"/>
              <a:t>Earth </a:t>
            </a:r>
            <a:r>
              <a:rPr lang="de-DE" sz="2000" dirty="0" err="1" smtClean="0"/>
              <a:t>reflects</a:t>
            </a:r>
            <a:r>
              <a:rPr lang="de-DE" sz="2000" dirty="0" smtClean="0"/>
              <a:t> solar </a:t>
            </a:r>
            <a:r>
              <a:rPr lang="de-DE" sz="2000" dirty="0" err="1" smtClean="0"/>
              <a:t>irradiation</a:t>
            </a:r>
            <a:r>
              <a:rPr lang="de-DE" sz="2000" dirty="0" smtClean="0"/>
              <a:t> </a:t>
            </a:r>
            <a:r>
              <a:rPr lang="de-DE" sz="2000" dirty="0" err="1" smtClean="0"/>
              <a:t>as</a:t>
            </a:r>
            <a:r>
              <a:rPr lang="de-DE" sz="2000" dirty="0" smtClean="0"/>
              <a:t> </a:t>
            </a:r>
            <a:r>
              <a:rPr lang="de-DE" sz="2000" dirty="0" err="1" smtClean="0"/>
              <a:t>infrared</a:t>
            </a:r>
            <a:r>
              <a:rPr lang="de-DE" sz="2000" dirty="0" smtClean="0"/>
              <a:t> </a:t>
            </a:r>
            <a:r>
              <a:rPr lang="de-DE" sz="2000" dirty="0"/>
              <a:t>light </a:t>
            </a:r>
            <a:r>
              <a:rPr lang="de-DE" sz="2000" dirty="0" smtClean="0"/>
              <a:t>(</a:t>
            </a:r>
            <a:r>
              <a:rPr lang="de-DE" sz="2000" dirty="0"/>
              <a:t>IR</a:t>
            </a:r>
            <a:r>
              <a:rPr lang="de-DE" sz="2000" dirty="0" smtClean="0"/>
              <a:t>) back </a:t>
            </a:r>
            <a:r>
              <a:rPr lang="de-DE" sz="2000" dirty="0" err="1" smtClean="0"/>
              <a:t>into</a:t>
            </a:r>
            <a:r>
              <a:rPr lang="de-DE" sz="2000" dirty="0" smtClean="0"/>
              <a:t> </a:t>
            </a:r>
            <a:r>
              <a:rPr lang="de-DE" sz="2000" dirty="0" err="1" smtClean="0"/>
              <a:t>space</a:t>
            </a:r>
            <a:endParaRPr lang="de-DE" sz="2000" dirty="0"/>
          </a:p>
          <a:p>
            <a:pPr marL="285750" indent="-285750">
              <a:spcBef>
                <a:spcPts val="1200"/>
              </a:spcBef>
              <a:buFont typeface="Arial" panose="020B0604020202020204" pitchFamily="34" charset="0"/>
              <a:buChar char="•"/>
            </a:pPr>
            <a:r>
              <a:rPr lang="de-DE" sz="2000" dirty="0" smtClean="0"/>
              <a:t>Greenhouse </a:t>
            </a:r>
            <a:r>
              <a:rPr lang="de-DE" sz="2000" dirty="0" err="1" smtClean="0"/>
              <a:t>gases</a:t>
            </a:r>
            <a:r>
              <a:rPr lang="de-DE" sz="2000" dirty="0" smtClean="0"/>
              <a:t> </a:t>
            </a:r>
            <a:r>
              <a:rPr lang="de-DE" sz="2000" dirty="0" err="1" smtClean="0"/>
              <a:t>reflect</a:t>
            </a:r>
            <a:r>
              <a:rPr lang="de-DE" sz="2000" dirty="0" smtClean="0"/>
              <a:t> IR back </a:t>
            </a:r>
            <a:r>
              <a:rPr lang="de-DE" sz="2000" dirty="0" err="1" smtClean="0"/>
              <a:t>to</a:t>
            </a:r>
            <a:r>
              <a:rPr lang="de-DE" sz="2000" dirty="0" smtClean="0"/>
              <a:t> Earth</a:t>
            </a:r>
          </a:p>
          <a:p>
            <a:pPr marL="285750" indent="-285750">
              <a:spcBef>
                <a:spcPts val="1200"/>
              </a:spcBef>
              <a:buFont typeface="Arial" panose="020B0604020202020204" pitchFamily="34" charset="0"/>
              <a:buChar char="•"/>
            </a:pPr>
            <a:r>
              <a:rPr lang="de-DE" sz="2000" dirty="0" err="1" smtClean="0"/>
              <a:t>Without</a:t>
            </a:r>
            <a:r>
              <a:rPr lang="de-DE" sz="2000" dirty="0" smtClean="0"/>
              <a:t> </a:t>
            </a:r>
            <a:r>
              <a:rPr lang="de-DE" sz="2000" dirty="0" err="1" smtClean="0"/>
              <a:t>greenhouse</a:t>
            </a:r>
            <a:r>
              <a:rPr lang="de-DE" sz="2000" dirty="0" smtClean="0"/>
              <a:t> </a:t>
            </a:r>
            <a:r>
              <a:rPr lang="de-DE" sz="2000" dirty="0" err="1" smtClean="0"/>
              <a:t>gases</a:t>
            </a:r>
            <a:r>
              <a:rPr lang="de-DE" sz="2000" dirty="0" smtClean="0"/>
              <a:t>, </a:t>
            </a:r>
            <a:r>
              <a:rPr lang="de-DE" sz="2000" dirty="0" err="1" smtClean="0"/>
              <a:t>the</a:t>
            </a:r>
            <a:r>
              <a:rPr lang="de-DE" sz="2000" dirty="0" smtClean="0"/>
              <a:t> global </a:t>
            </a:r>
            <a:r>
              <a:rPr lang="de-DE" sz="2000" dirty="0" err="1" smtClean="0"/>
              <a:t>average</a:t>
            </a:r>
            <a:r>
              <a:rPr lang="de-DE" sz="2000" dirty="0" smtClean="0"/>
              <a:t> </a:t>
            </a:r>
            <a:r>
              <a:rPr lang="de-DE" sz="2000" dirty="0" err="1" smtClean="0"/>
              <a:t>temperature</a:t>
            </a:r>
            <a:r>
              <a:rPr lang="de-DE" sz="2000" dirty="0" smtClean="0"/>
              <a:t> </a:t>
            </a:r>
            <a:r>
              <a:rPr lang="de-DE" sz="2000" dirty="0" err="1" smtClean="0"/>
              <a:t>would</a:t>
            </a:r>
            <a:r>
              <a:rPr lang="de-DE" sz="2000" dirty="0" smtClean="0"/>
              <a:t> </a:t>
            </a:r>
            <a:r>
              <a:rPr lang="de-DE" sz="2000" dirty="0" err="1" smtClean="0"/>
              <a:t>be</a:t>
            </a:r>
            <a:r>
              <a:rPr lang="de-DE" sz="2000" dirty="0" smtClean="0"/>
              <a:t> -18 °C </a:t>
            </a:r>
            <a:r>
              <a:rPr lang="de-DE" sz="2000" dirty="0" err="1" smtClean="0"/>
              <a:t>instead</a:t>
            </a:r>
            <a:r>
              <a:rPr lang="de-DE" sz="2000" dirty="0" smtClean="0"/>
              <a:t> </a:t>
            </a:r>
            <a:r>
              <a:rPr lang="de-DE" sz="2000" dirty="0" err="1" smtClean="0"/>
              <a:t>of</a:t>
            </a:r>
            <a:r>
              <a:rPr lang="de-DE" sz="2000" dirty="0" smtClean="0"/>
              <a:t> 15°C</a:t>
            </a:r>
          </a:p>
          <a:p>
            <a:pPr marL="285750" indent="-285750">
              <a:spcBef>
                <a:spcPts val="1200"/>
              </a:spcBef>
              <a:buFont typeface="Arial" panose="020B0604020202020204" pitchFamily="34" charset="0"/>
              <a:buChar char="•"/>
            </a:pPr>
            <a:endParaRPr lang="de-DE" sz="2000" dirty="0"/>
          </a:p>
        </p:txBody>
      </p:sp>
      <p:sp>
        <p:nvSpPr>
          <p:cNvPr id="8" name="Textfeld 7">
            <a:extLst>
              <a:ext uri="{FF2B5EF4-FFF2-40B4-BE49-F238E27FC236}">
                <a16:creationId xmlns:a16="http://schemas.microsoft.com/office/drawing/2014/main" id="{DC19EBED-A745-474E-88F0-E665BCF148BE}"/>
              </a:ext>
            </a:extLst>
          </p:cNvPr>
          <p:cNvSpPr txBox="1"/>
          <p:nvPr/>
        </p:nvSpPr>
        <p:spPr>
          <a:xfrm>
            <a:off x="208099" y="6461055"/>
            <a:ext cx="10259728" cy="246221"/>
          </a:xfrm>
          <a:prstGeom prst="rect">
            <a:avLst/>
          </a:prstGeom>
          <a:noFill/>
        </p:spPr>
        <p:txBody>
          <a:bodyPr wrap="square" rtlCol="0" anchor="b">
            <a:spAutoFit/>
          </a:bodyPr>
          <a:lstStyle/>
          <a:p>
            <a:r>
              <a:rPr lang="de-DE" sz="1000" dirty="0" smtClean="0">
                <a:solidFill>
                  <a:schemeClr val="bg1">
                    <a:lumMod val="50000"/>
                  </a:schemeClr>
                </a:solidFill>
                <a:cs typeface="Segoe UI Light" panose="020B0502040204020203" pitchFamily="34" charset="0"/>
              </a:rPr>
              <a:t>Source </a:t>
            </a:r>
            <a:r>
              <a:rPr lang="de-DE" sz="1000" dirty="0" err="1" smtClean="0">
                <a:solidFill>
                  <a:schemeClr val="bg1">
                    <a:lumMod val="50000"/>
                  </a:schemeClr>
                </a:solidFill>
                <a:cs typeface="Segoe UI Light" panose="020B0502040204020203" pitchFamily="34" charset="0"/>
              </a:rPr>
              <a:t>of</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graph</a:t>
            </a:r>
            <a:r>
              <a:rPr lang="de-DE" sz="1000" dirty="0" smtClean="0">
                <a:solidFill>
                  <a:schemeClr val="bg1">
                    <a:lumMod val="50000"/>
                  </a:schemeClr>
                </a:solidFill>
                <a:cs typeface="Segoe UI Light" panose="020B0502040204020203" pitchFamily="34" charset="0"/>
              </a:rPr>
              <a:t>: Wikimedia Creative </a:t>
            </a:r>
            <a:r>
              <a:rPr lang="de-DE" sz="1000" dirty="0" err="1" smtClean="0">
                <a:solidFill>
                  <a:schemeClr val="bg1">
                    <a:lumMod val="50000"/>
                  </a:schemeClr>
                </a:solidFill>
                <a:cs typeface="Segoe UI Light" panose="020B0502040204020203" pitchFamily="34" charset="0"/>
              </a:rPr>
              <a:t>Commons</a:t>
            </a:r>
            <a:endParaRPr lang="de-DE" sz="1000" dirty="0">
              <a:solidFill>
                <a:schemeClr val="bg1">
                  <a:lumMod val="50000"/>
                </a:schemeClr>
              </a:solidFill>
              <a:cs typeface="Segoe UI Light" panose="020B0502040204020203" pitchFamily="34" charset="0"/>
            </a:endParaRPr>
          </a:p>
        </p:txBody>
      </p:sp>
    </p:spTree>
    <p:extLst>
      <p:ext uri="{BB962C8B-B14F-4D97-AF65-F5344CB8AC3E}">
        <p14:creationId xmlns:p14="http://schemas.microsoft.com/office/powerpoint/2010/main" val="1775583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7743826" y="6331637"/>
            <a:ext cx="4118662"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a:t>
            </a:r>
            <a:fld id="{AE134E98-7F50-4DA8-96E0-D9CF8C66C9D6}" type="slidenum">
              <a:rPr lang="de-DE" smtClean="0"/>
              <a:pPr algn="r"/>
              <a:t>4</a:t>
            </a:fld>
            <a:endParaRPr lang="de-DE" dirty="0"/>
          </a:p>
        </p:txBody>
      </p:sp>
      <p:sp>
        <p:nvSpPr>
          <p:cNvPr id="4" name="Titel 3"/>
          <p:cNvSpPr>
            <a:spLocks noGrp="1"/>
          </p:cNvSpPr>
          <p:nvPr>
            <p:ph type="title"/>
          </p:nvPr>
        </p:nvSpPr>
        <p:spPr>
          <a:xfrm>
            <a:off x="329513" y="458140"/>
            <a:ext cx="11532974" cy="565817"/>
          </a:xfrm>
        </p:spPr>
        <p:txBody>
          <a:bodyPr anchor="b"/>
          <a:lstStyle/>
          <a:p>
            <a:r>
              <a:rPr lang="en-US" sz="2400" noProof="0" dirty="0" smtClean="0"/>
              <a:t>Since 1850, atmospheric CO</a:t>
            </a:r>
            <a:r>
              <a:rPr lang="en-US" sz="2400" baseline="-25000" noProof="0" dirty="0" smtClean="0"/>
              <a:t>2</a:t>
            </a:r>
            <a:r>
              <a:rPr lang="en-US" sz="2400" noProof="0" dirty="0" smtClean="0"/>
              <a:t> levels have increased by 50%</a:t>
            </a:r>
            <a:endParaRPr lang="en-US" sz="2400" noProof="0" dirty="0"/>
          </a:p>
        </p:txBody>
      </p:sp>
      <p:sp>
        <p:nvSpPr>
          <p:cNvPr id="5" name="Fußzeilenplatzhalter 4"/>
          <p:cNvSpPr>
            <a:spLocks noGrp="1"/>
          </p:cNvSpPr>
          <p:nvPr>
            <p:ph type="ftr" sz="quarter" idx="3"/>
          </p:nvPr>
        </p:nvSpPr>
        <p:spPr>
          <a:xfrm>
            <a:off x="329512" y="1189726"/>
            <a:ext cx="6452287" cy="365125"/>
          </a:xfrm>
        </p:spPr>
        <p:txBody>
          <a:bodyPr/>
          <a:lstStyle/>
          <a:p>
            <a:r>
              <a:rPr lang="de-DE" b="0" dirty="0" smtClean="0"/>
              <a:t>Development </a:t>
            </a:r>
            <a:r>
              <a:rPr lang="de-DE" b="0" dirty="0" err="1" smtClean="0"/>
              <a:t>of</a:t>
            </a:r>
            <a:r>
              <a:rPr lang="de-DE" b="0" dirty="0" smtClean="0"/>
              <a:t> </a:t>
            </a:r>
            <a:r>
              <a:rPr lang="de-DE" b="0" dirty="0" err="1" smtClean="0"/>
              <a:t>atmospheric</a:t>
            </a:r>
            <a:r>
              <a:rPr lang="de-DE" b="0" dirty="0" smtClean="0"/>
              <a:t> CO</a:t>
            </a:r>
            <a:r>
              <a:rPr lang="de-DE" b="0" baseline="-25000" dirty="0" smtClean="0"/>
              <a:t>2</a:t>
            </a:r>
            <a:r>
              <a:rPr lang="de-DE" b="0" dirty="0" smtClean="0"/>
              <a:t> </a:t>
            </a:r>
            <a:r>
              <a:rPr lang="de-DE" b="0" dirty="0" err="1" smtClean="0"/>
              <a:t>concentration</a:t>
            </a:r>
            <a:r>
              <a:rPr lang="de-DE" b="0" dirty="0" smtClean="0"/>
              <a:t>, 1700 </a:t>
            </a:r>
            <a:r>
              <a:rPr lang="de-DE" b="0" dirty="0" err="1" smtClean="0"/>
              <a:t>to</a:t>
            </a:r>
            <a:r>
              <a:rPr lang="de-DE" b="0" dirty="0" smtClean="0"/>
              <a:t> 2022</a:t>
            </a:r>
            <a:endParaRPr lang="de-DE" b="0" dirty="0"/>
          </a:p>
        </p:txBody>
      </p:sp>
      <p:pic>
        <p:nvPicPr>
          <p:cNvPr id="8" name="Grafik 7"/>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29512" y="1840315"/>
            <a:ext cx="8896128" cy="4335276"/>
          </a:xfrm>
          <a:prstGeom prst="rect">
            <a:avLst/>
          </a:prstGeom>
        </p:spPr>
      </p:pic>
      <p:sp>
        <p:nvSpPr>
          <p:cNvPr id="9" name="Textfeld 8">
            <a:extLst>
              <a:ext uri="{FF2B5EF4-FFF2-40B4-BE49-F238E27FC236}">
                <a16:creationId xmlns:a16="http://schemas.microsoft.com/office/drawing/2014/main" id="{DC19EBED-A745-474E-88F0-E665BCF148BE}"/>
              </a:ext>
            </a:extLst>
          </p:cNvPr>
          <p:cNvSpPr txBox="1"/>
          <p:nvPr/>
        </p:nvSpPr>
        <p:spPr>
          <a:xfrm>
            <a:off x="208099" y="6461055"/>
            <a:ext cx="10259728" cy="246221"/>
          </a:xfrm>
          <a:prstGeom prst="rect">
            <a:avLst/>
          </a:prstGeom>
          <a:noFill/>
        </p:spPr>
        <p:txBody>
          <a:bodyPr wrap="square" rtlCol="0" anchor="b">
            <a:spAutoFit/>
          </a:bodyPr>
          <a:lstStyle/>
          <a:p>
            <a:r>
              <a:rPr lang="de-DE" sz="1000" dirty="0" smtClean="0">
                <a:solidFill>
                  <a:schemeClr val="bg1">
                    <a:lumMod val="50000"/>
                  </a:schemeClr>
                </a:solidFill>
                <a:cs typeface="Segoe UI Light" panose="020B0502040204020203" pitchFamily="34" charset="0"/>
              </a:rPr>
              <a:t>Source </a:t>
            </a:r>
            <a:r>
              <a:rPr lang="de-DE" sz="1000" dirty="0" err="1" smtClean="0">
                <a:solidFill>
                  <a:schemeClr val="bg1">
                    <a:lumMod val="50000"/>
                  </a:schemeClr>
                </a:solidFill>
                <a:cs typeface="Segoe UI Light" panose="020B0502040204020203" pitchFamily="34" charset="0"/>
              </a:rPr>
              <a:t>of</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graph</a:t>
            </a:r>
            <a:r>
              <a:rPr lang="de-DE" sz="1000" dirty="0" smtClean="0">
                <a:solidFill>
                  <a:schemeClr val="bg1">
                    <a:lumMod val="50000"/>
                  </a:schemeClr>
                </a:solidFill>
                <a:cs typeface="Segoe UI Light" panose="020B0502040204020203" pitchFamily="34" charset="0"/>
              </a:rPr>
              <a:t>: The </a:t>
            </a:r>
            <a:r>
              <a:rPr lang="de-DE" sz="1000" dirty="0" err="1" smtClean="0">
                <a:solidFill>
                  <a:schemeClr val="bg1">
                    <a:lumMod val="50000"/>
                  </a:schemeClr>
                </a:solidFill>
                <a:cs typeface="Segoe UI Light" panose="020B0502040204020203" pitchFamily="34" charset="0"/>
              </a:rPr>
              <a:t>Keeling</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Curve</a:t>
            </a:r>
            <a:r>
              <a:rPr lang="de-DE" sz="1000" dirty="0" smtClean="0">
                <a:solidFill>
                  <a:schemeClr val="bg1">
                    <a:lumMod val="50000"/>
                  </a:schemeClr>
                </a:solidFill>
                <a:cs typeface="Segoe UI Light" panose="020B0502040204020203" pitchFamily="34" charset="0"/>
              </a:rPr>
              <a:t>, UC </a:t>
            </a:r>
            <a:r>
              <a:rPr lang="de-DE" sz="1000" dirty="0">
                <a:solidFill>
                  <a:schemeClr val="bg1">
                    <a:lumMod val="50000"/>
                  </a:schemeClr>
                </a:solidFill>
                <a:cs typeface="Segoe UI Light" panose="020B0502040204020203" pitchFamily="34" charset="0"/>
              </a:rPr>
              <a:t>Santa Barbara (https://</a:t>
            </a:r>
            <a:r>
              <a:rPr lang="de-DE" sz="1000" dirty="0" smtClean="0">
                <a:solidFill>
                  <a:schemeClr val="bg1">
                    <a:lumMod val="50000"/>
                  </a:schemeClr>
                </a:solidFill>
                <a:cs typeface="Segoe UI Light" panose="020B0502040204020203" pitchFamily="34" charset="0"/>
              </a:rPr>
              <a:t>keelingcurve.ucsd.edu)</a:t>
            </a:r>
            <a:endParaRPr lang="de-DE" sz="1000" dirty="0">
              <a:solidFill>
                <a:schemeClr val="bg1">
                  <a:lumMod val="50000"/>
                </a:schemeClr>
              </a:solidFill>
              <a:cs typeface="Segoe UI Light" panose="020B0502040204020203" pitchFamily="34" charset="0"/>
            </a:endParaRPr>
          </a:p>
        </p:txBody>
      </p:sp>
      <p:sp>
        <p:nvSpPr>
          <p:cNvPr id="10" name="Textfeld 9"/>
          <p:cNvSpPr txBox="1"/>
          <p:nvPr/>
        </p:nvSpPr>
        <p:spPr>
          <a:xfrm>
            <a:off x="9231080" y="2546796"/>
            <a:ext cx="2827570" cy="286232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de-DE" sz="2000" dirty="0" err="1" smtClean="0"/>
              <a:t>Pre-industrial</a:t>
            </a:r>
            <a:r>
              <a:rPr lang="de-DE" sz="2000" dirty="0" smtClean="0"/>
              <a:t> CO</a:t>
            </a:r>
            <a:r>
              <a:rPr lang="de-DE" sz="2000" baseline="-25000" dirty="0" smtClean="0"/>
              <a:t>2</a:t>
            </a:r>
            <a:r>
              <a:rPr lang="de-DE" sz="2000" dirty="0" smtClean="0"/>
              <a:t> </a:t>
            </a:r>
            <a:r>
              <a:rPr lang="de-DE" sz="2000" dirty="0" err="1" smtClean="0"/>
              <a:t>concentration</a:t>
            </a:r>
            <a:r>
              <a:rPr lang="de-DE" sz="2000" dirty="0" smtClean="0"/>
              <a:t>:</a:t>
            </a:r>
            <a:br>
              <a:rPr lang="de-DE" sz="2000" dirty="0" smtClean="0"/>
            </a:br>
            <a:r>
              <a:rPr lang="de-DE" sz="2000" dirty="0" smtClean="0"/>
              <a:t>280 ppm</a:t>
            </a:r>
          </a:p>
          <a:p>
            <a:pPr marL="285750" indent="-285750">
              <a:spcBef>
                <a:spcPts val="1200"/>
              </a:spcBef>
              <a:buFont typeface="Arial" panose="020B0604020202020204" pitchFamily="34" charset="0"/>
              <a:buChar char="•"/>
            </a:pPr>
            <a:r>
              <a:rPr lang="de-DE" sz="2000" dirty="0" smtClean="0"/>
              <a:t>2°C </a:t>
            </a:r>
            <a:r>
              <a:rPr lang="de-DE" sz="2000" dirty="0" err="1" smtClean="0"/>
              <a:t>goal</a:t>
            </a:r>
            <a:r>
              <a:rPr lang="de-DE" sz="2000" dirty="0" smtClean="0"/>
              <a:t>: ~450 ppm</a:t>
            </a:r>
          </a:p>
          <a:p>
            <a:pPr marL="285750" indent="-285750">
              <a:spcBef>
                <a:spcPts val="1200"/>
              </a:spcBef>
              <a:buFont typeface="Arial" panose="020B0604020202020204" pitchFamily="34" charset="0"/>
              <a:buChar char="•"/>
            </a:pPr>
            <a:r>
              <a:rPr lang="de-DE" sz="2000" dirty="0" smtClean="0"/>
              <a:t>+2°C : like </a:t>
            </a:r>
            <a:r>
              <a:rPr lang="de-DE" sz="2000" dirty="0" err="1" smtClean="0"/>
              <a:t>fever</a:t>
            </a:r>
            <a:r>
              <a:rPr lang="de-DE" sz="2000" dirty="0" smtClean="0"/>
              <a:t> </a:t>
            </a:r>
            <a:r>
              <a:rPr lang="de-DE" sz="2000" dirty="0" err="1" smtClean="0"/>
              <a:t>of</a:t>
            </a:r>
            <a:r>
              <a:rPr lang="de-DE" sz="2000" dirty="0" smtClean="0"/>
              <a:t> 38.5°C – </a:t>
            </a:r>
            <a:r>
              <a:rPr lang="de-DE" sz="2000" dirty="0" err="1" smtClean="0"/>
              <a:t>incon-venient</a:t>
            </a:r>
            <a:r>
              <a:rPr lang="de-DE" sz="2000" dirty="0" smtClean="0"/>
              <a:t>, but not </a:t>
            </a:r>
            <a:r>
              <a:rPr lang="de-DE" sz="2000" dirty="0" err="1" smtClean="0"/>
              <a:t>yet</a:t>
            </a:r>
            <a:r>
              <a:rPr lang="de-DE" sz="2000" dirty="0" smtClean="0"/>
              <a:t> </a:t>
            </a:r>
            <a:r>
              <a:rPr lang="de-DE" sz="2000" dirty="0" err="1" smtClean="0"/>
              <a:t>deadly</a:t>
            </a:r>
            <a:endParaRPr lang="de-DE" sz="2000" dirty="0"/>
          </a:p>
        </p:txBody>
      </p:sp>
      <p:cxnSp>
        <p:nvCxnSpPr>
          <p:cNvPr id="12" name="Gerader Verbinder 11"/>
          <p:cNvCxnSpPr/>
          <p:nvPr/>
        </p:nvCxnSpPr>
        <p:spPr>
          <a:xfrm>
            <a:off x="3943350" y="4324350"/>
            <a:ext cx="1485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029200" y="2143125"/>
            <a:ext cx="40957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5267325" y="2152650"/>
            <a:ext cx="0" cy="213360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5337963" y="3049072"/>
            <a:ext cx="1607344" cy="369332"/>
          </a:xfrm>
          <a:prstGeom prst="rect">
            <a:avLst/>
          </a:prstGeom>
          <a:noFill/>
        </p:spPr>
        <p:txBody>
          <a:bodyPr wrap="square" rtlCol="0">
            <a:spAutoFit/>
          </a:bodyPr>
          <a:lstStyle/>
          <a:p>
            <a:r>
              <a:rPr lang="de-DE" dirty="0" smtClean="0">
                <a:solidFill>
                  <a:srgbClr val="C00000"/>
                </a:solidFill>
              </a:rPr>
              <a:t>ca. +50%</a:t>
            </a:r>
            <a:endParaRPr lang="de-DE" dirty="0">
              <a:solidFill>
                <a:srgbClr val="C00000"/>
              </a:solidFill>
            </a:endParaRPr>
          </a:p>
        </p:txBody>
      </p:sp>
    </p:spTree>
    <p:extLst>
      <p:ext uri="{BB962C8B-B14F-4D97-AF65-F5344CB8AC3E}">
        <p14:creationId xmlns:p14="http://schemas.microsoft.com/office/powerpoint/2010/main" val="281863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6742632" y="6331637"/>
            <a:ext cx="5119855" cy="365125"/>
          </a:xfrm>
        </p:spPr>
        <p:txBody>
          <a:bodyPr anchor="b"/>
          <a:lstStyle/>
          <a:p>
            <a:pPr algn="r"/>
            <a:r>
              <a:rPr lang="de-DE" dirty="0" smtClean="0"/>
              <a:t>Bastian Schröter | Z+G </a:t>
            </a:r>
            <a:r>
              <a:rPr lang="de-DE" dirty="0" err="1" smtClean="0"/>
              <a:t>Sales</a:t>
            </a:r>
            <a:r>
              <a:rPr lang="de-DE" dirty="0" smtClean="0"/>
              <a:t> Conference | 29.02.2024 I Slide </a:t>
            </a:r>
            <a:fld id="{AE134E98-7F50-4DA8-96E0-D9CF8C66C9D6}" type="slidenum">
              <a:rPr lang="de-DE" smtClean="0"/>
              <a:pPr algn="r"/>
              <a:t>5</a:t>
            </a:fld>
            <a:endParaRPr lang="de-DE" dirty="0"/>
          </a:p>
        </p:txBody>
      </p:sp>
      <p:sp>
        <p:nvSpPr>
          <p:cNvPr id="4" name="Titel 3"/>
          <p:cNvSpPr>
            <a:spLocks noGrp="1"/>
          </p:cNvSpPr>
          <p:nvPr>
            <p:ph type="title"/>
          </p:nvPr>
        </p:nvSpPr>
        <p:spPr>
          <a:xfrm>
            <a:off x="329513" y="514970"/>
            <a:ext cx="8103287" cy="953396"/>
          </a:xfrm>
        </p:spPr>
        <p:txBody>
          <a:bodyPr anchor="t"/>
          <a:lstStyle/>
          <a:p>
            <a:r>
              <a:rPr lang="en-US" sz="2400" noProof="0" dirty="0" smtClean="0"/>
              <a:t>To combat global warming, countries, states and cities have set “net zero” targets</a:t>
            </a:r>
            <a:endParaRPr lang="en-US" sz="2400" noProof="0" dirty="0"/>
          </a:p>
        </p:txBody>
      </p:sp>
      <p:sp>
        <p:nvSpPr>
          <p:cNvPr id="5" name="Fußzeilenplatzhalter 4"/>
          <p:cNvSpPr>
            <a:spLocks noGrp="1"/>
          </p:cNvSpPr>
          <p:nvPr>
            <p:ph type="ftr" sz="quarter" idx="3"/>
          </p:nvPr>
        </p:nvSpPr>
        <p:spPr>
          <a:xfrm>
            <a:off x="329512" y="1263022"/>
            <a:ext cx="7360591" cy="365125"/>
          </a:xfrm>
        </p:spPr>
        <p:txBody>
          <a:bodyPr/>
          <a:lstStyle/>
          <a:p>
            <a:r>
              <a:rPr lang="de-DE" b="0" dirty="0" smtClean="0"/>
              <a:t>Net z </a:t>
            </a:r>
            <a:r>
              <a:rPr lang="de-DE" b="0" dirty="0" err="1" smtClean="0"/>
              <a:t>targets</a:t>
            </a:r>
            <a:r>
              <a:rPr lang="de-DE" b="0" dirty="0" smtClean="0"/>
              <a:t>: </a:t>
            </a:r>
            <a:r>
              <a:rPr lang="de-DE" b="0" dirty="0" err="1" smtClean="0"/>
              <a:t>example</a:t>
            </a:r>
            <a:r>
              <a:rPr lang="de-DE" b="0" dirty="0" smtClean="0"/>
              <a:t> EU, Germany, Baden-Württemberg, Stuttgart</a:t>
            </a:r>
            <a:endParaRPr lang="de-DE" b="0" dirty="0"/>
          </a:p>
        </p:txBody>
      </p:sp>
      <p:grpSp>
        <p:nvGrpSpPr>
          <p:cNvPr id="7" name="Gruppieren 6"/>
          <p:cNvGrpSpPr/>
          <p:nvPr/>
        </p:nvGrpSpPr>
        <p:grpSpPr>
          <a:xfrm>
            <a:off x="805876" y="1783118"/>
            <a:ext cx="4731081" cy="4731081"/>
            <a:chOff x="786826" y="1833492"/>
            <a:chExt cx="4731081" cy="4731081"/>
          </a:xfrm>
        </p:grpSpPr>
        <p:sp>
          <p:nvSpPr>
            <p:cNvPr id="8" name="Freihandform 7"/>
            <p:cNvSpPr/>
            <p:nvPr/>
          </p:nvSpPr>
          <p:spPr>
            <a:xfrm>
              <a:off x="786826" y="1833492"/>
              <a:ext cx="4731081" cy="4731081"/>
            </a:xfrm>
            <a:custGeom>
              <a:avLst/>
              <a:gdLst>
                <a:gd name="connsiteX0" fmla="*/ 0 w 4731081"/>
                <a:gd name="connsiteY0" fmla="*/ 2365541 h 4731081"/>
                <a:gd name="connsiteX1" fmla="*/ 2365541 w 4731081"/>
                <a:gd name="connsiteY1" fmla="*/ 0 h 4731081"/>
                <a:gd name="connsiteX2" fmla="*/ 4731082 w 4731081"/>
                <a:gd name="connsiteY2" fmla="*/ 2365541 h 4731081"/>
                <a:gd name="connsiteX3" fmla="*/ 2365541 w 4731081"/>
                <a:gd name="connsiteY3" fmla="*/ 4731082 h 4731081"/>
                <a:gd name="connsiteX4" fmla="*/ 0 w 4731081"/>
                <a:gd name="connsiteY4" fmla="*/ 2365541 h 473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1081" h="4731081">
                  <a:moveTo>
                    <a:pt x="0" y="2365541"/>
                  </a:moveTo>
                  <a:cubicBezTo>
                    <a:pt x="0" y="1059089"/>
                    <a:pt x="1059089" y="0"/>
                    <a:pt x="2365541" y="0"/>
                  </a:cubicBezTo>
                  <a:cubicBezTo>
                    <a:pt x="3671993" y="0"/>
                    <a:pt x="4731082" y="1059089"/>
                    <a:pt x="4731082" y="2365541"/>
                  </a:cubicBezTo>
                  <a:cubicBezTo>
                    <a:pt x="4731082" y="3671993"/>
                    <a:pt x="3671993" y="4731082"/>
                    <a:pt x="2365541" y="4731082"/>
                  </a:cubicBezTo>
                  <a:cubicBezTo>
                    <a:pt x="1059089" y="4731082"/>
                    <a:pt x="0" y="3671993"/>
                    <a:pt x="0" y="2365541"/>
                  </a:cubicBezTo>
                  <a:close/>
                </a:path>
              </a:pathLst>
            </a:custGeom>
          </p:spPr>
          <p:style>
            <a:lnRef idx="0">
              <a:schemeClr val="lt1">
                <a:hueOff val="0"/>
                <a:satOff val="0"/>
                <a:lumOff val="0"/>
                <a:alphaOff val="0"/>
              </a:schemeClr>
            </a:lnRef>
            <a:fillRef idx="3">
              <a:schemeClr val="accent6">
                <a:shade val="50000"/>
                <a:hueOff val="0"/>
                <a:satOff val="0"/>
                <a:lumOff val="0"/>
                <a:alphaOff val="0"/>
              </a:schemeClr>
            </a:fillRef>
            <a:effectRef idx="3">
              <a:schemeClr val="accent6">
                <a:shade val="50000"/>
                <a:hueOff val="0"/>
                <a:satOff val="0"/>
                <a:lumOff val="0"/>
                <a:alphaOff val="0"/>
              </a:schemeClr>
            </a:effectRef>
            <a:fontRef idx="minor">
              <a:schemeClr val="lt1"/>
            </a:fontRef>
          </p:style>
          <p:txBody>
            <a:bodyPr spcFirstLastPara="0" vert="horz" wrap="square" lIns="1803703" tIns="336122" rIns="1803704" bIns="3884433" numCol="1" spcCol="1270" anchor="ctr" anchorCtr="0">
              <a:noAutofit/>
            </a:bodyPr>
            <a:lstStyle/>
            <a:p>
              <a:pPr lvl="0" algn="ctr" defTabSz="622300">
                <a:lnSpc>
                  <a:spcPct val="90000"/>
                </a:lnSpc>
                <a:spcBef>
                  <a:spcPct val="0"/>
                </a:spcBef>
                <a:spcAft>
                  <a:spcPct val="35000"/>
                </a:spcAft>
              </a:pPr>
              <a:r>
                <a:rPr lang="de-DE" sz="1400" kern="1200" dirty="0" smtClean="0"/>
                <a:t>EU: 2050</a:t>
              </a:r>
              <a:endParaRPr lang="de-DE" sz="1400" kern="1200" dirty="0"/>
            </a:p>
          </p:txBody>
        </p:sp>
        <p:sp>
          <p:nvSpPr>
            <p:cNvPr id="9" name="Freihandform 8"/>
            <p:cNvSpPr/>
            <p:nvPr/>
          </p:nvSpPr>
          <p:spPr>
            <a:xfrm>
              <a:off x="1259934" y="2779708"/>
              <a:ext cx="3784864" cy="3784864"/>
            </a:xfrm>
            <a:custGeom>
              <a:avLst/>
              <a:gdLst>
                <a:gd name="connsiteX0" fmla="*/ 0 w 3784864"/>
                <a:gd name="connsiteY0" fmla="*/ 1892432 h 3784864"/>
                <a:gd name="connsiteX1" fmla="*/ 1892432 w 3784864"/>
                <a:gd name="connsiteY1" fmla="*/ 0 h 3784864"/>
                <a:gd name="connsiteX2" fmla="*/ 3784864 w 3784864"/>
                <a:gd name="connsiteY2" fmla="*/ 1892432 h 3784864"/>
                <a:gd name="connsiteX3" fmla="*/ 1892432 w 3784864"/>
                <a:gd name="connsiteY3" fmla="*/ 3784864 h 3784864"/>
                <a:gd name="connsiteX4" fmla="*/ 0 w 3784864"/>
                <a:gd name="connsiteY4" fmla="*/ 1892432 h 378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864" h="3784864">
                  <a:moveTo>
                    <a:pt x="0" y="1892432"/>
                  </a:moveTo>
                  <a:cubicBezTo>
                    <a:pt x="0" y="847271"/>
                    <a:pt x="847271" y="0"/>
                    <a:pt x="1892432" y="0"/>
                  </a:cubicBezTo>
                  <a:cubicBezTo>
                    <a:pt x="2937593" y="0"/>
                    <a:pt x="3784864" y="847271"/>
                    <a:pt x="3784864" y="1892432"/>
                  </a:cubicBezTo>
                  <a:cubicBezTo>
                    <a:pt x="3784864" y="2937593"/>
                    <a:pt x="2937593" y="3784864"/>
                    <a:pt x="1892432" y="3784864"/>
                  </a:cubicBezTo>
                  <a:cubicBezTo>
                    <a:pt x="847271" y="3784864"/>
                    <a:pt x="0" y="2937593"/>
                    <a:pt x="0" y="1892432"/>
                  </a:cubicBezTo>
                  <a:close/>
                </a:path>
              </a:pathLst>
            </a:custGeom>
          </p:spPr>
          <p:style>
            <a:lnRef idx="0">
              <a:schemeClr val="lt1">
                <a:hueOff val="0"/>
                <a:satOff val="0"/>
                <a:lumOff val="0"/>
                <a:alphaOff val="0"/>
              </a:schemeClr>
            </a:lnRef>
            <a:fillRef idx="3">
              <a:schemeClr val="accent6">
                <a:shade val="50000"/>
                <a:hueOff val="184212"/>
                <a:satOff val="-8053"/>
                <a:lumOff val="21981"/>
                <a:alphaOff val="0"/>
              </a:schemeClr>
            </a:fillRef>
            <a:effectRef idx="3">
              <a:schemeClr val="accent6">
                <a:shade val="50000"/>
                <a:hueOff val="184212"/>
                <a:satOff val="-8053"/>
                <a:lumOff val="21981"/>
                <a:alphaOff val="0"/>
              </a:schemeClr>
            </a:effectRef>
            <a:fontRef idx="minor">
              <a:schemeClr val="lt1"/>
            </a:fontRef>
          </p:style>
          <p:txBody>
            <a:bodyPr spcFirstLastPara="0" vert="horz" wrap="square" lIns="1330595" tIns="326660" rIns="1330595" bIns="2976065" numCol="1" spcCol="1270" anchor="ctr" anchorCtr="0">
              <a:noAutofit/>
            </a:bodyPr>
            <a:lstStyle/>
            <a:p>
              <a:pPr lvl="0" algn="ctr" defTabSz="622300">
                <a:lnSpc>
                  <a:spcPct val="90000"/>
                </a:lnSpc>
                <a:spcBef>
                  <a:spcPct val="0"/>
                </a:spcBef>
                <a:spcAft>
                  <a:spcPct val="35000"/>
                </a:spcAft>
              </a:pPr>
              <a:r>
                <a:rPr lang="de-DE" sz="1400" kern="1200" dirty="0" smtClean="0"/>
                <a:t>Germany: 2045</a:t>
              </a:r>
              <a:endParaRPr lang="de-DE" sz="1400" kern="1200" dirty="0"/>
            </a:p>
          </p:txBody>
        </p:sp>
        <p:sp>
          <p:nvSpPr>
            <p:cNvPr id="10" name="Freihandform 9"/>
            <p:cNvSpPr/>
            <p:nvPr/>
          </p:nvSpPr>
          <p:spPr>
            <a:xfrm>
              <a:off x="1733042" y="3725924"/>
              <a:ext cx="2838648" cy="2838648"/>
            </a:xfrm>
            <a:custGeom>
              <a:avLst/>
              <a:gdLst>
                <a:gd name="connsiteX0" fmla="*/ 0 w 2838648"/>
                <a:gd name="connsiteY0" fmla="*/ 1419324 h 2838648"/>
                <a:gd name="connsiteX1" fmla="*/ 1419324 w 2838648"/>
                <a:gd name="connsiteY1" fmla="*/ 0 h 2838648"/>
                <a:gd name="connsiteX2" fmla="*/ 2838648 w 2838648"/>
                <a:gd name="connsiteY2" fmla="*/ 1419324 h 2838648"/>
                <a:gd name="connsiteX3" fmla="*/ 1419324 w 2838648"/>
                <a:gd name="connsiteY3" fmla="*/ 2838648 h 2838648"/>
                <a:gd name="connsiteX4" fmla="*/ 0 w 2838648"/>
                <a:gd name="connsiteY4" fmla="*/ 1419324 h 2838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648" h="2838648">
                  <a:moveTo>
                    <a:pt x="0" y="1419324"/>
                  </a:moveTo>
                  <a:cubicBezTo>
                    <a:pt x="0" y="635453"/>
                    <a:pt x="635453" y="0"/>
                    <a:pt x="1419324" y="0"/>
                  </a:cubicBezTo>
                  <a:cubicBezTo>
                    <a:pt x="2203195" y="0"/>
                    <a:pt x="2838648" y="635453"/>
                    <a:pt x="2838648" y="1419324"/>
                  </a:cubicBezTo>
                  <a:cubicBezTo>
                    <a:pt x="2838648" y="2203195"/>
                    <a:pt x="2203195" y="2838648"/>
                    <a:pt x="1419324" y="2838648"/>
                  </a:cubicBezTo>
                  <a:cubicBezTo>
                    <a:pt x="635453" y="2838648"/>
                    <a:pt x="0" y="2203195"/>
                    <a:pt x="0" y="1419324"/>
                  </a:cubicBezTo>
                  <a:close/>
                </a:path>
              </a:pathLst>
            </a:custGeom>
          </p:spPr>
          <p:style>
            <a:lnRef idx="0">
              <a:schemeClr val="lt1">
                <a:hueOff val="0"/>
                <a:satOff val="0"/>
                <a:lumOff val="0"/>
                <a:alphaOff val="0"/>
              </a:schemeClr>
            </a:lnRef>
            <a:fillRef idx="3">
              <a:schemeClr val="accent6">
                <a:shade val="50000"/>
                <a:hueOff val="368424"/>
                <a:satOff val="-16105"/>
                <a:lumOff val="43961"/>
                <a:alphaOff val="0"/>
              </a:schemeClr>
            </a:fillRef>
            <a:effectRef idx="3">
              <a:schemeClr val="accent6">
                <a:shade val="50000"/>
                <a:hueOff val="368424"/>
                <a:satOff val="-16105"/>
                <a:lumOff val="43961"/>
                <a:alphaOff val="0"/>
              </a:schemeClr>
            </a:effectRef>
            <a:fontRef idx="minor">
              <a:schemeClr val="lt1"/>
            </a:fontRef>
          </p:style>
          <p:txBody>
            <a:bodyPr spcFirstLastPara="0" vert="horz" wrap="square" lIns="857487" tIns="312467" rIns="857487" bIns="2086622" numCol="1" spcCol="1270" anchor="ctr" anchorCtr="0">
              <a:noAutofit/>
            </a:bodyPr>
            <a:lstStyle/>
            <a:p>
              <a:pPr lvl="0" algn="ctr" defTabSz="622300">
                <a:lnSpc>
                  <a:spcPct val="90000"/>
                </a:lnSpc>
                <a:spcBef>
                  <a:spcPct val="0"/>
                </a:spcBef>
                <a:spcAft>
                  <a:spcPct val="35000"/>
                </a:spcAft>
              </a:pPr>
              <a:r>
                <a:rPr lang="de-DE" sz="1400" kern="1200" dirty="0" smtClean="0"/>
                <a:t>BW: 2040</a:t>
              </a:r>
              <a:endParaRPr lang="de-DE" sz="1400" kern="1200" dirty="0"/>
            </a:p>
          </p:txBody>
        </p:sp>
        <p:sp>
          <p:nvSpPr>
            <p:cNvPr id="11" name="Freihandform 10"/>
            <p:cNvSpPr/>
            <p:nvPr/>
          </p:nvSpPr>
          <p:spPr>
            <a:xfrm>
              <a:off x="2206150" y="4672140"/>
              <a:ext cx="1892432" cy="1892432"/>
            </a:xfrm>
            <a:custGeom>
              <a:avLst/>
              <a:gdLst>
                <a:gd name="connsiteX0" fmla="*/ 0 w 1892432"/>
                <a:gd name="connsiteY0" fmla="*/ 946216 h 1892432"/>
                <a:gd name="connsiteX1" fmla="*/ 946216 w 1892432"/>
                <a:gd name="connsiteY1" fmla="*/ 0 h 1892432"/>
                <a:gd name="connsiteX2" fmla="*/ 1892432 w 1892432"/>
                <a:gd name="connsiteY2" fmla="*/ 946216 h 1892432"/>
                <a:gd name="connsiteX3" fmla="*/ 946216 w 1892432"/>
                <a:gd name="connsiteY3" fmla="*/ 1892432 h 1892432"/>
                <a:gd name="connsiteX4" fmla="*/ 0 w 1892432"/>
                <a:gd name="connsiteY4" fmla="*/ 946216 h 1892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432" h="1892432">
                  <a:moveTo>
                    <a:pt x="0" y="946216"/>
                  </a:moveTo>
                  <a:cubicBezTo>
                    <a:pt x="0" y="423635"/>
                    <a:pt x="423635" y="0"/>
                    <a:pt x="946216" y="0"/>
                  </a:cubicBezTo>
                  <a:cubicBezTo>
                    <a:pt x="1468797" y="0"/>
                    <a:pt x="1892432" y="423635"/>
                    <a:pt x="1892432" y="946216"/>
                  </a:cubicBezTo>
                  <a:cubicBezTo>
                    <a:pt x="1892432" y="1468797"/>
                    <a:pt x="1468797" y="1892432"/>
                    <a:pt x="946216" y="1892432"/>
                  </a:cubicBezTo>
                  <a:cubicBezTo>
                    <a:pt x="423635" y="1892432"/>
                    <a:pt x="0" y="1468797"/>
                    <a:pt x="0" y="946216"/>
                  </a:cubicBezTo>
                  <a:close/>
                </a:path>
              </a:pathLst>
            </a:custGeom>
          </p:spPr>
          <p:style>
            <a:lnRef idx="0">
              <a:schemeClr val="lt1">
                <a:hueOff val="0"/>
                <a:satOff val="0"/>
                <a:lumOff val="0"/>
                <a:alphaOff val="0"/>
              </a:schemeClr>
            </a:lnRef>
            <a:fillRef idx="3">
              <a:schemeClr val="accent6">
                <a:shade val="50000"/>
                <a:hueOff val="184212"/>
                <a:satOff val="-8053"/>
                <a:lumOff val="21981"/>
                <a:alphaOff val="0"/>
              </a:schemeClr>
            </a:fillRef>
            <a:effectRef idx="3">
              <a:schemeClr val="accent6">
                <a:shade val="50000"/>
                <a:hueOff val="184212"/>
                <a:satOff val="-8053"/>
                <a:lumOff val="21981"/>
                <a:alphaOff val="0"/>
              </a:schemeClr>
            </a:effectRef>
            <a:fontRef idx="minor">
              <a:schemeClr val="lt1"/>
            </a:fontRef>
          </p:style>
          <p:txBody>
            <a:bodyPr spcFirstLastPara="0" vert="horz" wrap="square" lIns="376709" tIns="572676" rIns="376708" bIns="572676" numCol="1" spcCol="1270" anchor="ctr" anchorCtr="0">
              <a:noAutofit/>
            </a:bodyPr>
            <a:lstStyle/>
            <a:p>
              <a:pPr lvl="0" algn="ctr" defTabSz="622300">
                <a:lnSpc>
                  <a:spcPct val="90000"/>
                </a:lnSpc>
                <a:spcBef>
                  <a:spcPct val="0"/>
                </a:spcBef>
                <a:spcAft>
                  <a:spcPct val="35000"/>
                </a:spcAft>
              </a:pPr>
              <a:r>
                <a:rPr lang="de-DE" sz="1400" dirty="0" smtClean="0"/>
                <a:t>Stuttgart</a:t>
              </a:r>
              <a:r>
                <a:rPr lang="de-DE" sz="1400" kern="1200" dirty="0" smtClean="0"/>
                <a:t>: 2035</a:t>
              </a:r>
              <a:endParaRPr lang="de-DE" sz="1400" kern="1200" dirty="0"/>
            </a:p>
          </p:txBody>
        </p:sp>
      </p:grpSp>
      <p:sp>
        <p:nvSpPr>
          <p:cNvPr id="12" name="Textfeld 11"/>
          <p:cNvSpPr txBox="1"/>
          <p:nvPr/>
        </p:nvSpPr>
        <p:spPr>
          <a:xfrm>
            <a:off x="6090696" y="2007175"/>
            <a:ext cx="4992542" cy="3785652"/>
          </a:xfrm>
          <a:prstGeom prst="rect">
            <a:avLst/>
          </a:prstGeom>
          <a:noFill/>
        </p:spPr>
        <p:txBody>
          <a:bodyPr wrap="square" rtlCol="0">
            <a:spAutoFit/>
          </a:bodyPr>
          <a:lstStyle/>
          <a:p>
            <a:pPr>
              <a:spcBef>
                <a:spcPts val="1800"/>
              </a:spcBef>
            </a:pPr>
            <a:r>
              <a:rPr lang="de-DE" sz="2000" b="1" dirty="0" smtClean="0"/>
              <a:t>Net </a:t>
            </a:r>
            <a:r>
              <a:rPr lang="de-DE" sz="2000" b="1" dirty="0" err="1" smtClean="0"/>
              <a:t>zero</a:t>
            </a:r>
            <a:r>
              <a:rPr lang="de-DE" sz="2000" b="1" dirty="0" smtClean="0"/>
              <a:t>: </a:t>
            </a:r>
            <a:r>
              <a:rPr lang="de-DE" sz="2000" b="1" dirty="0" err="1" smtClean="0"/>
              <a:t>no</a:t>
            </a:r>
            <a:r>
              <a:rPr lang="de-DE" sz="2000" b="1" dirty="0" smtClean="0"/>
              <a:t> </a:t>
            </a:r>
            <a:r>
              <a:rPr lang="de-DE" sz="2000" b="1" dirty="0" err="1" smtClean="0"/>
              <a:t>net</a:t>
            </a:r>
            <a:r>
              <a:rPr lang="de-DE" sz="2000" b="1" dirty="0" smtClean="0"/>
              <a:t> </a:t>
            </a:r>
            <a:r>
              <a:rPr lang="de-DE" sz="2000" b="1" dirty="0" err="1" smtClean="0"/>
              <a:t>emissions</a:t>
            </a:r>
            <a:r>
              <a:rPr lang="de-DE" sz="2000" b="1" dirty="0" smtClean="0"/>
              <a:t> </a:t>
            </a:r>
            <a:r>
              <a:rPr lang="de-DE" sz="2000" b="1" dirty="0" err="1" smtClean="0"/>
              <a:t>into</a:t>
            </a:r>
            <a:r>
              <a:rPr lang="de-DE" sz="2000" b="1" dirty="0" smtClean="0"/>
              <a:t> </a:t>
            </a:r>
            <a:r>
              <a:rPr lang="de-DE" sz="2000" b="1" dirty="0" err="1" smtClean="0"/>
              <a:t>the</a:t>
            </a:r>
            <a:r>
              <a:rPr lang="de-DE" sz="2000" b="1" dirty="0" smtClean="0"/>
              <a:t> </a:t>
            </a:r>
            <a:r>
              <a:rPr lang="de-DE" sz="2000" b="1" dirty="0" err="1" smtClean="0"/>
              <a:t>atmosphere</a:t>
            </a:r>
            <a:r>
              <a:rPr lang="de-DE" sz="2000" b="1" dirty="0" smtClean="0"/>
              <a:t> on a </a:t>
            </a:r>
            <a:r>
              <a:rPr lang="de-DE" sz="2000" b="1" dirty="0" err="1" smtClean="0"/>
              <a:t>yearly</a:t>
            </a:r>
            <a:r>
              <a:rPr lang="de-DE" sz="2000" b="1" dirty="0" smtClean="0"/>
              <a:t> </a:t>
            </a:r>
            <a:r>
              <a:rPr lang="de-DE" sz="2000" b="1" dirty="0" err="1" smtClean="0"/>
              <a:t>basis</a:t>
            </a:r>
            <a:endParaRPr lang="de-DE" sz="2000" b="1" dirty="0" smtClean="0"/>
          </a:p>
          <a:p>
            <a:pPr marL="285750" indent="-285750">
              <a:spcBef>
                <a:spcPts val="1800"/>
              </a:spcBef>
              <a:buFont typeface="Arial" panose="020B0604020202020204" pitchFamily="34" charset="0"/>
              <a:buChar char="•"/>
            </a:pPr>
            <a:r>
              <a:rPr lang="de-DE" sz="2000" b="1" dirty="0" smtClean="0"/>
              <a:t>EU: </a:t>
            </a:r>
            <a:r>
              <a:rPr lang="de-DE" sz="2000" dirty="0" smtClean="0"/>
              <a:t>-55% in 2030, -90% in 2040 (</a:t>
            </a:r>
            <a:r>
              <a:rPr lang="de-DE" sz="2000" dirty="0" err="1" smtClean="0"/>
              <a:t>maybe</a:t>
            </a:r>
            <a:r>
              <a:rPr lang="de-DE" sz="2000" dirty="0" smtClean="0"/>
              <a:t>), </a:t>
            </a:r>
            <a:r>
              <a:rPr lang="de-DE" sz="2000" dirty="0" err="1" smtClean="0"/>
              <a:t>compared</a:t>
            </a:r>
            <a:r>
              <a:rPr lang="de-DE" sz="2000" dirty="0" smtClean="0"/>
              <a:t> </a:t>
            </a:r>
            <a:r>
              <a:rPr lang="de-DE" sz="2000" dirty="0" err="1"/>
              <a:t>to</a:t>
            </a:r>
            <a:r>
              <a:rPr lang="de-DE" sz="2000" dirty="0"/>
              <a:t> 1990 </a:t>
            </a:r>
            <a:r>
              <a:rPr lang="de-DE" sz="2000" dirty="0" err="1" smtClean="0"/>
              <a:t>levels</a:t>
            </a:r>
            <a:r>
              <a:rPr lang="de-DE" sz="2000" dirty="0" smtClean="0"/>
              <a:t>,</a:t>
            </a:r>
            <a:br>
              <a:rPr lang="de-DE" sz="2000" dirty="0" smtClean="0"/>
            </a:br>
            <a:r>
              <a:rPr lang="de-DE" sz="2000" dirty="0" err="1" smtClean="0"/>
              <a:t>net</a:t>
            </a:r>
            <a:r>
              <a:rPr lang="de-DE" sz="2000" dirty="0" smtClean="0"/>
              <a:t> </a:t>
            </a:r>
            <a:r>
              <a:rPr lang="de-DE" sz="2000" dirty="0" err="1" smtClean="0"/>
              <a:t>zero</a:t>
            </a:r>
            <a:r>
              <a:rPr lang="de-DE" sz="2000" dirty="0" smtClean="0"/>
              <a:t> </a:t>
            </a:r>
            <a:r>
              <a:rPr lang="de-DE" sz="2000" dirty="0" err="1" smtClean="0"/>
              <a:t>by</a:t>
            </a:r>
            <a:r>
              <a:rPr lang="de-DE" sz="2000" dirty="0" smtClean="0"/>
              <a:t> 2050</a:t>
            </a:r>
          </a:p>
          <a:p>
            <a:pPr marL="285750" indent="-285750">
              <a:spcBef>
                <a:spcPts val="1800"/>
              </a:spcBef>
              <a:buFont typeface="Arial" panose="020B0604020202020204" pitchFamily="34" charset="0"/>
              <a:buChar char="•"/>
            </a:pPr>
            <a:r>
              <a:rPr lang="de-DE" sz="2000" b="1" dirty="0" smtClean="0"/>
              <a:t>Germany: </a:t>
            </a:r>
            <a:r>
              <a:rPr lang="de-DE" sz="2000" dirty="0" smtClean="0"/>
              <a:t>-65% </a:t>
            </a:r>
            <a:r>
              <a:rPr lang="de-DE" sz="2000" dirty="0" err="1" smtClean="0"/>
              <a:t>by</a:t>
            </a:r>
            <a:r>
              <a:rPr lang="de-DE" sz="2000" dirty="0" smtClean="0"/>
              <a:t> 2030 (</a:t>
            </a:r>
            <a:r>
              <a:rPr lang="de-DE" sz="2000" dirty="0" err="1" smtClean="0"/>
              <a:t>compared</a:t>
            </a:r>
            <a:r>
              <a:rPr lang="de-DE" sz="2000" dirty="0" smtClean="0"/>
              <a:t> </a:t>
            </a:r>
            <a:r>
              <a:rPr lang="de-DE" sz="2000" dirty="0" err="1" smtClean="0"/>
              <a:t>to</a:t>
            </a:r>
            <a:r>
              <a:rPr lang="de-DE" sz="2000" dirty="0" smtClean="0"/>
              <a:t> 1990), </a:t>
            </a:r>
            <a:r>
              <a:rPr lang="de-DE" sz="2000" dirty="0" err="1" smtClean="0"/>
              <a:t>net</a:t>
            </a:r>
            <a:r>
              <a:rPr lang="de-DE" sz="2000" dirty="0" smtClean="0"/>
              <a:t> </a:t>
            </a:r>
            <a:r>
              <a:rPr lang="de-DE" sz="2000" dirty="0" err="1" smtClean="0"/>
              <a:t>zero</a:t>
            </a:r>
            <a:r>
              <a:rPr lang="de-DE" sz="2000" dirty="0" smtClean="0"/>
              <a:t> </a:t>
            </a:r>
            <a:r>
              <a:rPr lang="de-DE" sz="2000" dirty="0" err="1" smtClean="0"/>
              <a:t>by</a:t>
            </a:r>
            <a:r>
              <a:rPr lang="de-DE" sz="2000" dirty="0" smtClean="0"/>
              <a:t> 2045</a:t>
            </a:r>
          </a:p>
          <a:p>
            <a:pPr marL="285750" indent="-285750">
              <a:spcBef>
                <a:spcPts val="1800"/>
              </a:spcBef>
              <a:buFont typeface="Arial" panose="020B0604020202020204" pitchFamily="34" charset="0"/>
              <a:buChar char="•"/>
            </a:pPr>
            <a:r>
              <a:rPr lang="de-DE" sz="2000" b="1" dirty="0" smtClean="0"/>
              <a:t>Baden-Württemberg: </a:t>
            </a:r>
            <a:r>
              <a:rPr lang="de-DE" sz="2000" dirty="0" err="1" smtClean="0"/>
              <a:t>net</a:t>
            </a:r>
            <a:r>
              <a:rPr lang="de-DE" sz="2000" dirty="0" smtClean="0"/>
              <a:t> </a:t>
            </a:r>
            <a:r>
              <a:rPr lang="de-DE" sz="2000" dirty="0" err="1" smtClean="0"/>
              <a:t>zero</a:t>
            </a:r>
            <a:r>
              <a:rPr lang="de-DE" sz="2000" dirty="0" smtClean="0"/>
              <a:t> </a:t>
            </a:r>
            <a:r>
              <a:rPr lang="de-DE" sz="2000" dirty="0" err="1" smtClean="0"/>
              <a:t>by</a:t>
            </a:r>
            <a:r>
              <a:rPr lang="de-DE" sz="2000" dirty="0" smtClean="0"/>
              <a:t> 2040</a:t>
            </a:r>
          </a:p>
          <a:p>
            <a:pPr marL="285750" indent="-285750">
              <a:spcBef>
                <a:spcPts val="1800"/>
              </a:spcBef>
              <a:buFont typeface="Arial" panose="020B0604020202020204" pitchFamily="34" charset="0"/>
              <a:buChar char="•"/>
            </a:pPr>
            <a:r>
              <a:rPr lang="de-DE" sz="2000" b="1" dirty="0" smtClean="0"/>
              <a:t>Stuttgart: </a:t>
            </a:r>
            <a:r>
              <a:rPr lang="de-DE" sz="2000" dirty="0" err="1" smtClean="0"/>
              <a:t>net</a:t>
            </a:r>
            <a:r>
              <a:rPr lang="de-DE" sz="2000" dirty="0" smtClean="0"/>
              <a:t> </a:t>
            </a:r>
            <a:r>
              <a:rPr lang="de-DE" sz="2000" dirty="0" err="1" smtClean="0"/>
              <a:t>zero</a:t>
            </a:r>
            <a:r>
              <a:rPr lang="de-DE" sz="2000" dirty="0" smtClean="0"/>
              <a:t> </a:t>
            </a:r>
            <a:r>
              <a:rPr lang="de-DE" sz="2000" dirty="0" err="1" smtClean="0"/>
              <a:t>by</a:t>
            </a:r>
            <a:r>
              <a:rPr lang="de-DE" sz="2000" dirty="0" smtClean="0"/>
              <a:t> 2035 </a:t>
            </a:r>
            <a:endParaRPr lang="de-DE" sz="2000" dirty="0"/>
          </a:p>
        </p:txBody>
      </p:sp>
    </p:spTree>
    <p:extLst>
      <p:ext uri="{BB962C8B-B14F-4D97-AF65-F5344CB8AC3E}">
        <p14:creationId xmlns:p14="http://schemas.microsoft.com/office/powerpoint/2010/main" val="3164831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7591426" y="6331637"/>
            <a:ext cx="4271062" cy="365125"/>
          </a:xfrm>
        </p:spPr>
        <p:txBody>
          <a:bodyPr anchor="b"/>
          <a:lstStyle/>
          <a:p>
            <a:pPr algn="r"/>
            <a:r>
              <a:rPr lang="de-DE" dirty="0" smtClean="0"/>
              <a:t>Bastian Schröter | Z+G </a:t>
            </a:r>
            <a:r>
              <a:rPr lang="de-DE" dirty="0" err="1" smtClean="0"/>
              <a:t>Sales</a:t>
            </a:r>
            <a:r>
              <a:rPr lang="de-DE" dirty="0" smtClean="0"/>
              <a:t> Conference </a:t>
            </a:r>
            <a:r>
              <a:rPr lang="de-DE" dirty="0"/>
              <a:t>| </a:t>
            </a:r>
            <a:r>
              <a:rPr lang="de-DE" dirty="0" smtClean="0"/>
              <a:t>29.02.2024 I Slide </a:t>
            </a:r>
            <a:fld id="{AE134E98-7F50-4DA8-96E0-D9CF8C66C9D6}" type="slidenum">
              <a:rPr lang="de-DE" smtClean="0"/>
              <a:pPr algn="r"/>
              <a:t>6</a:t>
            </a:fld>
            <a:endParaRPr lang="de-DE" dirty="0"/>
          </a:p>
        </p:txBody>
      </p:sp>
      <p:sp>
        <p:nvSpPr>
          <p:cNvPr id="4" name="Titel 3"/>
          <p:cNvSpPr>
            <a:spLocks noGrp="1"/>
          </p:cNvSpPr>
          <p:nvPr>
            <p:ph type="title"/>
          </p:nvPr>
        </p:nvSpPr>
        <p:spPr>
          <a:xfrm>
            <a:off x="329513" y="527294"/>
            <a:ext cx="10605187" cy="953396"/>
          </a:xfrm>
        </p:spPr>
        <p:txBody>
          <a:bodyPr/>
          <a:lstStyle/>
          <a:p>
            <a:r>
              <a:rPr lang="en-US" sz="2400" noProof="0" dirty="0" smtClean="0"/>
              <a:t>To support climate targets, countries have enacted legislation to price carbon and/or subsidize the shift to green alternatives</a:t>
            </a:r>
            <a:endParaRPr lang="en-US" sz="2400" noProof="0" dirty="0"/>
          </a:p>
        </p:txBody>
      </p:sp>
      <p:sp>
        <p:nvSpPr>
          <p:cNvPr id="5" name="Fußzeilenplatzhalter 4"/>
          <p:cNvSpPr>
            <a:spLocks noGrp="1"/>
          </p:cNvSpPr>
          <p:nvPr>
            <p:ph type="ftr" sz="quarter" idx="3"/>
          </p:nvPr>
        </p:nvSpPr>
        <p:spPr>
          <a:xfrm>
            <a:off x="365727" y="1270107"/>
            <a:ext cx="7549547" cy="365125"/>
          </a:xfrm>
        </p:spPr>
        <p:txBody>
          <a:bodyPr/>
          <a:lstStyle/>
          <a:p>
            <a:r>
              <a:rPr lang="de-DE" b="0" dirty="0" smtClean="0"/>
              <a:t>Climate </a:t>
            </a:r>
            <a:r>
              <a:rPr lang="de-DE" b="0" dirty="0" err="1" smtClean="0"/>
              <a:t>legislation</a:t>
            </a:r>
            <a:r>
              <a:rPr lang="de-DE" b="0" dirty="0" smtClean="0"/>
              <a:t> in </a:t>
            </a:r>
            <a:r>
              <a:rPr lang="de-DE" b="0" dirty="0" err="1" smtClean="0"/>
              <a:t>the</a:t>
            </a:r>
            <a:r>
              <a:rPr lang="de-DE" b="0" dirty="0" smtClean="0"/>
              <a:t> EU </a:t>
            </a:r>
            <a:r>
              <a:rPr lang="de-DE" b="0" dirty="0" err="1" smtClean="0"/>
              <a:t>and</a:t>
            </a:r>
            <a:r>
              <a:rPr lang="de-DE" b="0" dirty="0" smtClean="0"/>
              <a:t> USA</a:t>
            </a:r>
            <a:endParaRPr lang="de-DE" b="0" dirty="0"/>
          </a:p>
        </p:txBody>
      </p:sp>
      <p:grpSp>
        <p:nvGrpSpPr>
          <p:cNvPr id="17" name="Gruppieren 16"/>
          <p:cNvGrpSpPr/>
          <p:nvPr/>
        </p:nvGrpSpPr>
        <p:grpSpPr>
          <a:xfrm>
            <a:off x="428625" y="1777961"/>
            <a:ext cx="5134739" cy="4026415"/>
            <a:chOff x="428625" y="1689061"/>
            <a:chExt cx="5134739" cy="4026415"/>
          </a:xfrm>
        </p:grpSpPr>
        <p:grpSp>
          <p:nvGrpSpPr>
            <p:cNvPr id="13" name="Gruppieren 12"/>
            <p:cNvGrpSpPr/>
            <p:nvPr/>
          </p:nvGrpSpPr>
          <p:grpSpPr>
            <a:xfrm>
              <a:off x="428625" y="1971675"/>
              <a:ext cx="5134739" cy="3743801"/>
              <a:chOff x="428625" y="1971675"/>
              <a:chExt cx="5134739" cy="3743801"/>
            </a:xfrm>
          </p:grpSpPr>
          <p:sp>
            <p:nvSpPr>
              <p:cNvPr id="6" name="Textfeld 5"/>
              <p:cNvSpPr txBox="1"/>
              <p:nvPr/>
            </p:nvSpPr>
            <p:spPr>
              <a:xfrm>
                <a:off x="1247775" y="1971675"/>
                <a:ext cx="4315589" cy="369332"/>
              </a:xfrm>
              <a:prstGeom prst="rect">
                <a:avLst/>
              </a:prstGeom>
              <a:noFill/>
            </p:spPr>
            <p:txBody>
              <a:bodyPr wrap="square" rtlCol="0" anchor="b">
                <a:spAutoFit/>
              </a:bodyPr>
              <a:lstStyle/>
              <a:p>
                <a:r>
                  <a:rPr lang="de-DE" b="1" dirty="0" smtClean="0"/>
                  <a:t>EU: </a:t>
                </a:r>
                <a:r>
                  <a:rPr lang="de-DE" b="1" dirty="0" err="1" smtClean="0"/>
                  <a:t>focus</a:t>
                </a:r>
                <a:r>
                  <a:rPr lang="de-DE" b="1" dirty="0" smtClean="0"/>
                  <a:t> on </a:t>
                </a:r>
                <a:r>
                  <a:rPr lang="de-DE" b="1" dirty="0" err="1" smtClean="0"/>
                  <a:t>carbon</a:t>
                </a:r>
                <a:r>
                  <a:rPr lang="de-DE" b="1" dirty="0" smtClean="0"/>
                  <a:t> </a:t>
                </a:r>
                <a:r>
                  <a:rPr lang="de-DE" b="1" dirty="0" err="1" smtClean="0"/>
                  <a:t>pricing</a:t>
                </a:r>
                <a:endParaRPr lang="de-DE" b="1" dirty="0"/>
              </a:p>
            </p:txBody>
          </p:sp>
          <p:cxnSp>
            <p:nvCxnSpPr>
              <p:cNvPr id="9" name="Gerader Verbinder 8"/>
              <p:cNvCxnSpPr/>
              <p:nvPr/>
            </p:nvCxnSpPr>
            <p:spPr>
              <a:xfrm>
                <a:off x="428625" y="2360057"/>
                <a:ext cx="50673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85776" y="2514600"/>
                <a:ext cx="5067300" cy="3200876"/>
              </a:xfrm>
              <a:prstGeom prst="rect">
                <a:avLst/>
              </a:prstGeom>
              <a:noFill/>
            </p:spPr>
            <p:txBody>
              <a:bodyPr wrap="square" rtlCol="0">
                <a:spAutoFit/>
              </a:bodyPr>
              <a:lstStyle/>
              <a:p>
                <a:pPr>
                  <a:spcBef>
                    <a:spcPts val="1200"/>
                  </a:spcBef>
                </a:pPr>
                <a:r>
                  <a:rPr lang="de-DE" b="1" i="1" dirty="0" smtClean="0"/>
                  <a:t>EU Emission Trading </a:t>
                </a:r>
                <a:r>
                  <a:rPr lang="de-DE" b="1" i="1" dirty="0" err="1" smtClean="0"/>
                  <a:t>Scheme</a:t>
                </a:r>
                <a:r>
                  <a:rPr lang="de-DE" b="1" i="1" dirty="0" smtClean="0"/>
                  <a:t> (ETS)</a:t>
                </a:r>
              </a:p>
              <a:p>
                <a:pPr marL="285750" indent="-285750">
                  <a:spcBef>
                    <a:spcPts val="1200"/>
                  </a:spcBef>
                  <a:buFont typeface="Arial" panose="020B0604020202020204" pitchFamily="34" charset="0"/>
                  <a:buChar char="•"/>
                </a:pPr>
                <a:r>
                  <a:rPr lang="de-DE" dirty="0" smtClean="0"/>
                  <a:t>Large GHG </a:t>
                </a:r>
                <a:r>
                  <a:rPr lang="de-DE" dirty="0" err="1" smtClean="0"/>
                  <a:t>emitters</a:t>
                </a:r>
                <a:r>
                  <a:rPr lang="de-DE" dirty="0" smtClean="0"/>
                  <a:t> </a:t>
                </a:r>
                <a:r>
                  <a:rPr lang="de-DE" dirty="0" err="1" smtClean="0"/>
                  <a:t>need</a:t>
                </a:r>
                <a:r>
                  <a:rPr lang="de-DE" dirty="0" smtClean="0"/>
                  <a:t> </a:t>
                </a:r>
                <a:r>
                  <a:rPr lang="de-DE" dirty="0" err="1" smtClean="0"/>
                  <a:t>allowances</a:t>
                </a:r>
                <a:r>
                  <a:rPr lang="de-DE" dirty="0"/>
                  <a:t>;</a:t>
                </a:r>
                <a:r>
                  <a:rPr lang="de-DE" dirty="0" smtClean="0"/>
                  <a:t> </a:t>
                </a:r>
                <a:r>
                  <a:rPr lang="de-DE" dirty="0" err="1" smtClean="0"/>
                  <a:t>share</a:t>
                </a:r>
                <a:r>
                  <a:rPr lang="de-DE" dirty="0" smtClean="0"/>
                  <a:t> </a:t>
                </a:r>
                <a:r>
                  <a:rPr lang="de-DE" dirty="0" err="1" smtClean="0"/>
                  <a:t>of</a:t>
                </a:r>
                <a:r>
                  <a:rPr lang="de-DE" dirty="0" smtClean="0"/>
                  <a:t> </a:t>
                </a:r>
                <a:r>
                  <a:rPr lang="de-DE" dirty="0" err="1" smtClean="0"/>
                  <a:t>free</a:t>
                </a:r>
                <a:r>
                  <a:rPr lang="de-DE" dirty="0" smtClean="0"/>
                  <a:t> </a:t>
                </a:r>
                <a:r>
                  <a:rPr lang="de-DE" dirty="0" err="1" smtClean="0"/>
                  <a:t>allowances</a:t>
                </a:r>
                <a:r>
                  <a:rPr lang="de-DE" dirty="0" smtClean="0"/>
                  <a:t> </a:t>
                </a:r>
                <a:r>
                  <a:rPr lang="de-DE" dirty="0" err="1" smtClean="0"/>
                  <a:t>decreases</a:t>
                </a:r>
                <a:r>
                  <a:rPr lang="de-DE" dirty="0" smtClean="0"/>
                  <a:t> </a:t>
                </a:r>
                <a:r>
                  <a:rPr lang="de-DE" dirty="0" err="1" smtClean="0"/>
                  <a:t>year</a:t>
                </a:r>
                <a:r>
                  <a:rPr lang="de-DE" dirty="0" smtClean="0"/>
                  <a:t> </a:t>
                </a:r>
                <a:r>
                  <a:rPr lang="de-DE" dirty="0" err="1" smtClean="0"/>
                  <a:t>by</a:t>
                </a:r>
                <a:r>
                  <a:rPr lang="de-DE" dirty="0" smtClean="0"/>
                  <a:t> </a:t>
                </a:r>
                <a:r>
                  <a:rPr lang="de-DE" dirty="0" err="1" smtClean="0"/>
                  <a:t>year</a:t>
                </a:r>
                <a:endParaRPr lang="de-DE" dirty="0" smtClean="0"/>
              </a:p>
              <a:p>
                <a:pPr marL="285750" indent="-285750">
                  <a:spcBef>
                    <a:spcPts val="1200"/>
                  </a:spcBef>
                  <a:buFont typeface="Arial" panose="020B0604020202020204" pitchFamily="34" charset="0"/>
                  <a:buChar char="•"/>
                </a:pPr>
                <a:r>
                  <a:rPr lang="de-DE" dirty="0" smtClean="0"/>
                  <a:t>Transport </a:t>
                </a:r>
                <a:r>
                  <a:rPr lang="de-DE" dirty="0" err="1" smtClean="0"/>
                  <a:t>and</a:t>
                </a:r>
                <a:r>
                  <a:rPr lang="de-DE" dirty="0" smtClean="0"/>
                  <a:t> </a:t>
                </a:r>
                <a:r>
                  <a:rPr lang="de-DE" dirty="0" err="1" smtClean="0"/>
                  <a:t>building</a:t>
                </a:r>
                <a:r>
                  <a:rPr lang="de-DE" dirty="0" smtClean="0"/>
                  <a:t> </a:t>
                </a:r>
                <a:r>
                  <a:rPr lang="de-DE" dirty="0" err="1" smtClean="0"/>
                  <a:t>sectors</a:t>
                </a:r>
                <a:r>
                  <a:rPr lang="de-DE" dirty="0" smtClean="0"/>
                  <a:t> </a:t>
                </a:r>
                <a:r>
                  <a:rPr lang="de-DE" dirty="0" err="1" smtClean="0"/>
                  <a:t>to</a:t>
                </a:r>
                <a:r>
                  <a:rPr lang="de-DE" dirty="0" smtClean="0"/>
                  <a:t> </a:t>
                </a:r>
                <a:r>
                  <a:rPr lang="de-DE" dirty="0" err="1" smtClean="0"/>
                  <a:t>be</a:t>
                </a:r>
                <a:r>
                  <a:rPr lang="de-DE" dirty="0" smtClean="0"/>
                  <a:t> </a:t>
                </a:r>
                <a:r>
                  <a:rPr lang="de-DE" dirty="0" err="1" smtClean="0"/>
                  <a:t>part</a:t>
                </a:r>
                <a:r>
                  <a:rPr lang="de-DE" dirty="0" smtClean="0"/>
                  <a:t> </a:t>
                </a:r>
                <a:r>
                  <a:rPr lang="de-DE" dirty="0" err="1" smtClean="0"/>
                  <a:t>of</a:t>
                </a:r>
                <a:r>
                  <a:rPr lang="de-DE" dirty="0" smtClean="0"/>
                  <a:t> an ETS 2 </a:t>
                </a:r>
                <a:r>
                  <a:rPr lang="de-DE" dirty="0" err="1" smtClean="0"/>
                  <a:t>from</a:t>
                </a:r>
                <a:r>
                  <a:rPr lang="de-DE" dirty="0" smtClean="0"/>
                  <a:t> 2027</a:t>
                </a:r>
              </a:p>
              <a:p>
                <a:pPr>
                  <a:spcBef>
                    <a:spcPts val="1200"/>
                  </a:spcBef>
                </a:pPr>
                <a:r>
                  <a:rPr lang="de-DE" b="1" i="1" dirty="0" smtClean="0"/>
                  <a:t>Cross-</a:t>
                </a:r>
                <a:r>
                  <a:rPr lang="de-DE" b="1" i="1" dirty="0" err="1" smtClean="0"/>
                  <a:t>border</a:t>
                </a:r>
                <a:r>
                  <a:rPr lang="de-DE" b="1" i="1" dirty="0" smtClean="0"/>
                  <a:t> </a:t>
                </a:r>
                <a:r>
                  <a:rPr lang="de-DE" b="1" i="1" dirty="0" err="1" smtClean="0"/>
                  <a:t>adjustment</a:t>
                </a:r>
                <a:r>
                  <a:rPr lang="de-DE" b="1" i="1" dirty="0" smtClean="0"/>
                  <a:t> </a:t>
                </a:r>
                <a:r>
                  <a:rPr lang="de-DE" b="1" i="1" dirty="0" err="1" smtClean="0"/>
                  <a:t>mechanism</a:t>
                </a:r>
                <a:r>
                  <a:rPr lang="de-DE" b="1" i="1" dirty="0" smtClean="0"/>
                  <a:t> (CBAM)</a:t>
                </a:r>
              </a:p>
              <a:p>
                <a:pPr marL="285750" indent="-285750">
                  <a:spcBef>
                    <a:spcPts val="1200"/>
                  </a:spcBef>
                  <a:buFont typeface="Arial" panose="020B0604020202020204" pitchFamily="34" charset="0"/>
                  <a:buChar char="•"/>
                </a:pPr>
                <a:r>
                  <a:rPr lang="de-DE" dirty="0" smtClean="0"/>
                  <a:t>Embedded GHG </a:t>
                </a:r>
                <a:r>
                  <a:rPr lang="de-DE" dirty="0" err="1" smtClean="0"/>
                  <a:t>emissions</a:t>
                </a:r>
                <a:r>
                  <a:rPr lang="de-DE" dirty="0" smtClean="0"/>
                  <a:t> </a:t>
                </a:r>
                <a:r>
                  <a:rPr lang="de-DE" dirty="0" err="1" smtClean="0"/>
                  <a:t>priced</a:t>
                </a:r>
                <a:r>
                  <a:rPr lang="de-DE" dirty="0" smtClean="0"/>
                  <a:t> </a:t>
                </a:r>
                <a:r>
                  <a:rPr lang="de-DE" dirty="0" err="1" smtClean="0"/>
                  <a:t>into</a:t>
                </a:r>
                <a:r>
                  <a:rPr lang="de-DE" dirty="0" smtClean="0"/>
                  <a:t> </a:t>
                </a:r>
                <a:r>
                  <a:rPr lang="de-DE" dirty="0" err="1" smtClean="0"/>
                  <a:t>goods</a:t>
                </a:r>
                <a:r>
                  <a:rPr lang="de-DE" dirty="0" smtClean="0"/>
                  <a:t> </a:t>
                </a:r>
                <a:r>
                  <a:rPr lang="de-DE" dirty="0" err="1" smtClean="0"/>
                  <a:t>imported</a:t>
                </a:r>
                <a:r>
                  <a:rPr lang="de-DE" dirty="0" smtClean="0"/>
                  <a:t> </a:t>
                </a:r>
                <a:r>
                  <a:rPr lang="de-DE" dirty="0" err="1" smtClean="0"/>
                  <a:t>from</a:t>
                </a:r>
                <a:r>
                  <a:rPr lang="de-DE" dirty="0" smtClean="0"/>
                  <a:t> outside </a:t>
                </a:r>
                <a:r>
                  <a:rPr lang="de-DE" dirty="0" err="1" smtClean="0"/>
                  <a:t>the</a:t>
                </a:r>
                <a:r>
                  <a:rPr lang="de-DE" dirty="0" smtClean="0"/>
                  <a:t> EU </a:t>
                </a:r>
                <a:r>
                  <a:rPr lang="de-DE" dirty="0" err="1" smtClean="0"/>
                  <a:t>from</a:t>
                </a:r>
                <a:r>
                  <a:rPr lang="de-DE" dirty="0" smtClean="0"/>
                  <a:t> 2026</a:t>
                </a:r>
                <a:endParaRPr lang="de-DE" dirty="0"/>
              </a:p>
            </p:txBody>
          </p:sp>
        </p:grpSp>
        <p:pic>
          <p:nvPicPr>
            <p:cNvPr id="15" name="Picture 67"/>
            <p:cNvPicPr>
              <a:picLocks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gray">
            <a:xfrm>
              <a:off x="485776" y="1689061"/>
              <a:ext cx="644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uppieren 17"/>
          <p:cNvGrpSpPr/>
          <p:nvPr/>
        </p:nvGrpSpPr>
        <p:grpSpPr>
          <a:xfrm>
            <a:off x="6191250" y="1777961"/>
            <a:ext cx="5086351" cy="3470791"/>
            <a:chOff x="6191250" y="1879561"/>
            <a:chExt cx="5086351" cy="3470791"/>
          </a:xfrm>
        </p:grpSpPr>
        <p:grpSp>
          <p:nvGrpSpPr>
            <p:cNvPr id="14" name="Gruppieren 13"/>
            <p:cNvGrpSpPr/>
            <p:nvPr/>
          </p:nvGrpSpPr>
          <p:grpSpPr>
            <a:xfrm>
              <a:off x="6191250" y="2162175"/>
              <a:ext cx="5086351" cy="3188177"/>
              <a:chOff x="6191250" y="1973301"/>
              <a:chExt cx="5086351" cy="3188177"/>
            </a:xfrm>
          </p:grpSpPr>
          <p:sp>
            <p:nvSpPr>
              <p:cNvPr id="7" name="Textfeld 6"/>
              <p:cNvSpPr txBox="1"/>
              <p:nvPr/>
            </p:nvSpPr>
            <p:spPr>
              <a:xfrm>
                <a:off x="6810374" y="1973301"/>
                <a:ext cx="4448175" cy="369332"/>
              </a:xfrm>
              <a:prstGeom prst="rect">
                <a:avLst/>
              </a:prstGeom>
              <a:noFill/>
            </p:spPr>
            <p:txBody>
              <a:bodyPr wrap="square" rtlCol="0">
                <a:spAutoFit/>
              </a:bodyPr>
              <a:lstStyle/>
              <a:p>
                <a:r>
                  <a:rPr lang="de-DE" b="1" dirty="0" smtClean="0"/>
                  <a:t>USA: </a:t>
                </a:r>
                <a:r>
                  <a:rPr lang="de-DE" b="1" dirty="0" err="1" smtClean="0"/>
                  <a:t>focus</a:t>
                </a:r>
                <a:r>
                  <a:rPr lang="de-DE" b="1" dirty="0" smtClean="0"/>
                  <a:t> on </a:t>
                </a:r>
                <a:r>
                  <a:rPr lang="de-DE" b="1" dirty="0" err="1" smtClean="0"/>
                  <a:t>subsidies</a:t>
                </a:r>
                <a:endParaRPr lang="de-DE" b="1" dirty="0"/>
              </a:p>
            </p:txBody>
          </p:sp>
          <p:cxnSp>
            <p:nvCxnSpPr>
              <p:cNvPr id="10" name="Gerader Verbinder 9"/>
              <p:cNvCxnSpPr/>
              <p:nvPr/>
            </p:nvCxnSpPr>
            <p:spPr>
              <a:xfrm>
                <a:off x="6191250" y="2369582"/>
                <a:ext cx="50673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210301" y="2514600"/>
                <a:ext cx="5067300" cy="2646878"/>
              </a:xfrm>
              <a:prstGeom prst="rect">
                <a:avLst/>
              </a:prstGeom>
              <a:noFill/>
            </p:spPr>
            <p:txBody>
              <a:bodyPr wrap="square" rtlCol="0">
                <a:spAutoFit/>
              </a:bodyPr>
              <a:lstStyle/>
              <a:p>
                <a:pPr>
                  <a:spcBef>
                    <a:spcPts val="1200"/>
                  </a:spcBef>
                </a:pPr>
                <a:r>
                  <a:rPr lang="de-DE" b="1" i="1" dirty="0" smtClean="0"/>
                  <a:t>Inflation </a:t>
                </a:r>
                <a:r>
                  <a:rPr lang="de-DE" b="1" i="1" dirty="0" err="1" smtClean="0"/>
                  <a:t>Reduction</a:t>
                </a:r>
                <a:r>
                  <a:rPr lang="de-DE" b="1" i="1" dirty="0" smtClean="0"/>
                  <a:t> Act</a:t>
                </a:r>
              </a:p>
              <a:p>
                <a:pPr marL="285750" indent="-285750">
                  <a:spcBef>
                    <a:spcPts val="1200"/>
                  </a:spcBef>
                  <a:buFont typeface="Arial" panose="020B0604020202020204" pitchFamily="34" charset="0"/>
                  <a:buChar char="•"/>
                </a:pPr>
                <a:r>
                  <a:rPr lang="de-DE" dirty="0" smtClean="0"/>
                  <a:t>$400 </a:t>
                </a:r>
                <a:r>
                  <a:rPr lang="de-DE" dirty="0" err="1" smtClean="0"/>
                  <a:t>billion</a:t>
                </a:r>
                <a:r>
                  <a:rPr lang="de-DE" dirty="0" smtClean="0"/>
                  <a:t> </a:t>
                </a:r>
                <a:r>
                  <a:rPr lang="de-DE" dirty="0" err="1" smtClean="0"/>
                  <a:t>federal</a:t>
                </a:r>
                <a:r>
                  <a:rPr lang="de-DE" dirty="0" smtClean="0"/>
                  <a:t> </a:t>
                </a:r>
                <a:r>
                  <a:rPr lang="de-DE" dirty="0" err="1" smtClean="0"/>
                  <a:t>funding</a:t>
                </a:r>
                <a:r>
                  <a:rPr lang="de-DE" dirty="0" smtClean="0"/>
                  <a:t> </a:t>
                </a:r>
                <a:r>
                  <a:rPr lang="de-DE" dirty="0" err="1" smtClean="0"/>
                  <a:t>to</a:t>
                </a:r>
                <a:r>
                  <a:rPr lang="de-DE" dirty="0" smtClean="0"/>
                  <a:t> </a:t>
                </a:r>
                <a:r>
                  <a:rPr lang="de-DE" dirty="0" err="1" smtClean="0"/>
                  <a:t>climate-related</a:t>
                </a:r>
                <a:r>
                  <a:rPr lang="de-DE" dirty="0" smtClean="0"/>
                  <a:t> </a:t>
                </a:r>
                <a:r>
                  <a:rPr lang="de-DE" dirty="0" err="1" smtClean="0"/>
                  <a:t>efforts</a:t>
                </a:r>
                <a:r>
                  <a:rPr lang="de-DE" dirty="0" smtClean="0"/>
                  <a:t> (</a:t>
                </a:r>
                <a:r>
                  <a:rPr lang="de-DE" dirty="0" err="1" smtClean="0"/>
                  <a:t>energy</a:t>
                </a:r>
                <a:r>
                  <a:rPr lang="de-DE" dirty="0" smtClean="0"/>
                  <a:t>, </a:t>
                </a:r>
                <a:r>
                  <a:rPr lang="de-DE" dirty="0" err="1" smtClean="0"/>
                  <a:t>agriculture</a:t>
                </a:r>
                <a:r>
                  <a:rPr lang="de-DE" dirty="0" smtClean="0"/>
                  <a:t>, </a:t>
                </a:r>
                <a:r>
                  <a:rPr lang="de-DE" dirty="0" err="1" smtClean="0"/>
                  <a:t>transport</a:t>
                </a:r>
                <a:r>
                  <a:rPr lang="de-DE" dirty="0" smtClean="0"/>
                  <a:t>…)</a:t>
                </a:r>
              </a:p>
              <a:p>
                <a:pPr marL="285750" indent="-285750">
                  <a:spcBef>
                    <a:spcPts val="1200"/>
                  </a:spcBef>
                  <a:buFont typeface="Arial" panose="020B0604020202020204" pitchFamily="34" charset="0"/>
                  <a:buChar char="•"/>
                </a:pPr>
                <a:r>
                  <a:rPr lang="de-DE" dirty="0" smtClean="0"/>
                  <a:t>Mix </a:t>
                </a:r>
                <a:r>
                  <a:rPr lang="de-DE" dirty="0" err="1" smtClean="0"/>
                  <a:t>of</a:t>
                </a:r>
                <a:r>
                  <a:rPr lang="de-DE" dirty="0" smtClean="0"/>
                  <a:t> </a:t>
                </a:r>
                <a:r>
                  <a:rPr lang="de-DE" dirty="0" err="1" smtClean="0"/>
                  <a:t>grants</a:t>
                </a:r>
                <a:r>
                  <a:rPr lang="de-DE" dirty="0" smtClean="0"/>
                  <a:t>, </a:t>
                </a:r>
                <a:r>
                  <a:rPr lang="de-DE" dirty="0" err="1" smtClean="0"/>
                  <a:t>tax</a:t>
                </a:r>
                <a:r>
                  <a:rPr lang="de-DE" dirty="0" smtClean="0"/>
                  <a:t> </a:t>
                </a:r>
                <a:r>
                  <a:rPr lang="de-DE" dirty="0" err="1" smtClean="0"/>
                  <a:t>incentives</a:t>
                </a:r>
                <a:r>
                  <a:rPr lang="de-DE" dirty="0" smtClean="0"/>
                  <a:t>, </a:t>
                </a:r>
                <a:r>
                  <a:rPr lang="de-DE" dirty="0" err="1" smtClean="0"/>
                  <a:t>loan</a:t>
                </a:r>
                <a:r>
                  <a:rPr lang="de-DE" dirty="0" smtClean="0"/>
                  <a:t> </a:t>
                </a:r>
                <a:r>
                  <a:rPr lang="de-DE" dirty="0" err="1" smtClean="0"/>
                  <a:t>guarantees</a:t>
                </a:r>
                <a:endParaRPr lang="de-DE" dirty="0" smtClean="0"/>
              </a:p>
              <a:p>
                <a:pPr>
                  <a:spcBef>
                    <a:spcPts val="1200"/>
                  </a:spcBef>
                </a:pPr>
                <a:r>
                  <a:rPr lang="de-DE" b="1" i="1" dirty="0" smtClean="0"/>
                  <a:t>State </a:t>
                </a:r>
                <a:r>
                  <a:rPr lang="de-DE" b="1" i="1" dirty="0" err="1" smtClean="0"/>
                  <a:t>legislation</a:t>
                </a:r>
                <a:endParaRPr lang="de-DE" b="1" i="1" dirty="0" smtClean="0"/>
              </a:p>
              <a:p>
                <a:pPr marL="285750" indent="-285750">
                  <a:spcBef>
                    <a:spcPts val="1200"/>
                  </a:spcBef>
                  <a:buFont typeface="Arial" panose="020B0604020202020204" pitchFamily="34" charset="0"/>
                  <a:buChar char="•"/>
                </a:pPr>
                <a:r>
                  <a:rPr lang="de-DE" dirty="0" smtClean="0"/>
                  <a:t>E.g. California: </a:t>
                </a:r>
                <a:r>
                  <a:rPr lang="de-DE" dirty="0" err="1" smtClean="0"/>
                  <a:t>carbon</a:t>
                </a:r>
                <a:r>
                  <a:rPr lang="de-DE" dirty="0" smtClean="0"/>
                  <a:t> </a:t>
                </a:r>
                <a:r>
                  <a:rPr lang="de-DE" dirty="0" err="1" smtClean="0"/>
                  <a:t>trading</a:t>
                </a:r>
                <a:r>
                  <a:rPr lang="de-DE" dirty="0" smtClean="0"/>
                  <a:t> </a:t>
                </a:r>
                <a:r>
                  <a:rPr lang="de-DE" dirty="0" err="1" smtClean="0"/>
                  <a:t>scheme</a:t>
                </a:r>
                <a:r>
                  <a:rPr lang="de-DE" dirty="0" smtClean="0"/>
                  <a:t>, </a:t>
                </a:r>
                <a:r>
                  <a:rPr lang="de-DE" dirty="0" err="1" smtClean="0"/>
                  <a:t>fuel</a:t>
                </a:r>
                <a:r>
                  <a:rPr lang="de-DE" dirty="0" smtClean="0"/>
                  <a:t> </a:t>
                </a:r>
                <a:r>
                  <a:rPr lang="de-DE" dirty="0" err="1" smtClean="0"/>
                  <a:t>standards</a:t>
                </a:r>
                <a:r>
                  <a:rPr lang="de-DE" dirty="0" smtClean="0"/>
                  <a:t>, etc.</a:t>
                </a:r>
                <a:endParaRPr lang="de-DE" dirty="0"/>
              </a:p>
            </p:txBody>
          </p:sp>
        </p:grpSp>
        <p:pic>
          <p:nvPicPr>
            <p:cNvPr id="16" name="Picture 63"/>
            <p:cNvPicPr>
              <a:picLocks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gray">
            <a:xfrm>
              <a:off x="6191250" y="1879561"/>
              <a:ext cx="644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feld 19">
            <a:extLst>
              <a:ext uri="{FF2B5EF4-FFF2-40B4-BE49-F238E27FC236}">
                <a16:creationId xmlns:a16="http://schemas.microsoft.com/office/drawing/2014/main" id="{DC19EBED-A745-474E-88F0-E665BCF148BE}"/>
              </a:ext>
            </a:extLst>
          </p:cNvPr>
          <p:cNvSpPr txBox="1"/>
          <p:nvPr/>
        </p:nvSpPr>
        <p:spPr>
          <a:xfrm>
            <a:off x="208099" y="6153278"/>
            <a:ext cx="8085001" cy="553998"/>
          </a:xfrm>
          <a:prstGeom prst="rect">
            <a:avLst/>
          </a:prstGeom>
          <a:noFill/>
        </p:spPr>
        <p:txBody>
          <a:bodyPr wrap="square" rtlCol="0" anchor="b">
            <a:spAutoFit/>
          </a:bodyPr>
          <a:lstStyle/>
          <a:p>
            <a:r>
              <a:rPr lang="de-DE" sz="1000" dirty="0" err="1">
                <a:solidFill>
                  <a:schemeClr val="bg1">
                    <a:lumMod val="50000"/>
                  </a:schemeClr>
                </a:solidFill>
                <a:cs typeface="Segoe UI Light" panose="020B0502040204020203" pitchFamily="34" charset="0"/>
              </a:rPr>
              <a:t>Sources</a:t>
            </a:r>
            <a:r>
              <a:rPr lang="de-DE" sz="1000" dirty="0">
                <a:solidFill>
                  <a:schemeClr val="bg1">
                    <a:lumMod val="50000"/>
                  </a:schemeClr>
                </a:solidFill>
                <a:cs typeface="Segoe UI Light" panose="020B0502040204020203" pitchFamily="34" charset="0"/>
              </a:rPr>
              <a:t>: </a:t>
            </a:r>
            <a:r>
              <a:rPr lang="de-DE" sz="1000" dirty="0" smtClean="0">
                <a:solidFill>
                  <a:schemeClr val="bg1">
                    <a:lumMod val="50000"/>
                  </a:schemeClr>
                </a:solidFill>
                <a:cs typeface="Segoe UI Light" panose="020B0502040204020203" pitchFamily="34" charset="0"/>
              </a:rPr>
              <a:t>European </a:t>
            </a:r>
            <a:r>
              <a:rPr lang="de-DE" sz="1000" dirty="0" err="1" smtClean="0">
                <a:solidFill>
                  <a:schemeClr val="bg1">
                    <a:lumMod val="50000"/>
                  </a:schemeClr>
                </a:solidFill>
                <a:cs typeface="Segoe UI Light" panose="020B0502040204020203" pitchFamily="34" charset="0"/>
              </a:rPr>
              <a:t>Commission</a:t>
            </a:r>
            <a:r>
              <a:rPr lang="de-DE" sz="1000" dirty="0" smtClean="0">
                <a:solidFill>
                  <a:schemeClr val="bg1">
                    <a:lumMod val="50000"/>
                  </a:schemeClr>
                </a:solidFill>
                <a:cs typeface="Segoe UI Light" panose="020B0502040204020203" pitchFamily="34" charset="0"/>
              </a:rPr>
              <a:t>, EU ETS 2 </a:t>
            </a:r>
            <a:r>
              <a:rPr lang="de-DE" sz="1000" dirty="0" err="1" smtClean="0">
                <a:solidFill>
                  <a:schemeClr val="bg1">
                    <a:lumMod val="50000"/>
                  </a:schemeClr>
                </a:solidFill>
                <a:cs typeface="Segoe UI Light" panose="020B0502040204020203" pitchFamily="34" charset="0"/>
              </a:rPr>
              <a:t>and</a:t>
            </a:r>
            <a:r>
              <a:rPr lang="de-DE" sz="1000" dirty="0" smtClean="0">
                <a:solidFill>
                  <a:schemeClr val="bg1">
                    <a:lumMod val="50000"/>
                  </a:schemeClr>
                </a:solidFill>
                <a:cs typeface="Segoe UI Light" panose="020B0502040204020203" pitchFamily="34" charset="0"/>
              </a:rPr>
              <a:t> CBAM (https</a:t>
            </a:r>
            <a:r>
              <a:rPr lang="de-DE" sz="1000" dirty="0">
                <a:solidFill>
                  <a:schemeClr val="bg1">
                    <a:lumMod val="50000"/>
                  </a:schemeClr>
                </a:solidFill>
                <a:cs typeface="Segoe UI Light" panose="020B0502040204020203" pitchFamily="34" charset="0"/>
              </a:rPr>
              <a:t>://</a:t>
            </a:r>
            <a:r>
              <a:rPr lang="de-DE" sz="1000" dirty="0" smtClean="0">
                <a:solidFill>
                  <a:schemeClr val="bg1">
                    <a:lumMod val="50000"/>
                  </a:schemeClr>
                </a:solidFill>
                <a:cs typeface="Segoe UI Light" panose="020B0502040204020203" pitchFamily="34" charset="0"/>
              </a:rPr>
              <a:t>climate.ec.europa.eu/eu-action/eu-emissions-trading-system-eu-ets</a:t>
            </a:r>
            <a:r>
              <a:rPr lang="de-DE" sz="1000" dirty="0">
                <a:solidFill>
                  <a:schemeClr val="bg1">
                    <a:lumMod val="50000"/>
                  </a:schemeClr>
                </a:solidFill>
                <a:cs typeface="Segoe UI Light" panose="020B0502040204020203" pitchFamily="34" charset="0"/>
              </a:rPr>
              <a:t>, https://taxation-customs.ec.europa.eu/carbon-border-adjustment-mechanism_en); </a:t>
            </a:r>
            <a:r>
              <a:rPr lang="de-DE" sz="1000" dirty="0" err="1" smtClean="0">
                <a:solidFill>
                  <a:schemeClr val="bg1">
                    <a:lumMod val="50000"/>
                  </a:schemeClr>
                </a:solidFill>
                <a:cs typeface="Segoe UI Light" panose="020B0502040204020203" pitchFamily="34" charset="0"/>
              </a:rPr>
              <a:t>MCKinsey</a:t>
            </a:r>
            <a:r>
              <a:rPr lang="de-DE" sz="1000" dirty="0">
                <a:solidFill>
                  <a:schemeClr val="bg1">
                    <a:lumMod val="50000"/>
                  </a:schemeClr>
                </a:solidFill>
                <a:cs typeface="Segoe UI Light" panose="020B0502040204020203" pitchFamily="34" charset="0"/>
              </a:rPr>
              <a:t> 2023 (https://www.mckinsey.com/industries/public-sector/our-insights/the-inflation-reduction-act-heres-whats-in-it)</a:t>
            </a:r>
          </a:p>
        </p:txBody>
      </p:sp>
    </p:spTree>
    <p:extLst>
      <p:ext uri="{BB962C8B-B14F-4D97-AF65-F5344CB8AC3E}">
        <p14:creationId xmlns:p14="http://schemas.microsoft.com/office/powerpoint/2010/main" val="2556535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7696200" y="6331637"/>
            <a:ext cx="4166287" cy="365125"/>
          </a:xfrm>
        </p:spPr>
        <p:txBody>
          <a:bodyPr anchor="b"/>
          <a:lstStyle/>
          <a:p>
            <a:pPr algn="r"/>
            <a:r>
              <a:rPr lang="de-DE" dirty="0" smtClean="0"/>
              <a:t>Bastian Schröter | Z+G </a:t>
            </a:r>
            <a:r>
              <a:rPr lang="de-DE" dirty="0" err="1" smtClean="0"/>
              <a:t>Sales</a:t>
            </a:r>
            <a:r>
              <a:rPr lang="de-DE" dirty="0" smtClean="0"/>
              <a:t> Conference | 29.02.2024 I Slide </a:t>
            </a:r>
            <a:fld id="{AE134E98-7F50-4DA8-96E0-D9CF8C66C9D6}" type="slidenum">
              <a:rPr lang="de-DE" smtClean="0"/>
              <a:pPr algn="r"/>
              <a:t>7</a:t>
            </a:fld>
            <a:endParaRPr lang="de-DE" dirty="0"/>
          </a:p>
        </p:txBody>
      </p:sp>
      <p:sp>
        <p:nvSpPr>
          <p:cNvPr id="4" name="Titel 3"/>
          <p:cNvSpPr>
            <a:spLocks noGrp="1"/>
          </p:cNvSpPr>
          <p:nvPr>
            <p:ph type="title"/>
          </p:nvPr>
        </p:nvSpPr>
        <p:spPr>
          <a:xfrm>
            <a:off x="329513" y="524776"/>
            <a:ext cx="9024037" cy="953396"/>
          </a:xfrm>
        </p:spPr>
        <p:txBody>
          <a:bodyPr/>
          <a:lstStyle/>
          <a:p>
            <a:r>
              <a:rPr lang="en-US" sz="2400" noProof="0" dirty="0" smtClean="0"/>
              <a:t>To date, GHG emissions reductions mostly stem from the energy sector, with still little contribution from mobility or industry</a:t>
            </a:r>
            <a:endParaRPr lang="en-US" sz="2400" noProof="0" dirty="0"/>
          </a:p>
        </p:txBody>
      </p:sp>
      <p:sp>
        <p:nvSpPr>
          <p:cNvPr id="6" name="Fußzeilenplatzhalter 4"/>
          <p:cNvSpPr>
            <a:spLocks noGrp="1"/>
          </p:cNvSpPr>
          <p:nvPr>
            <p:ph type="ftr" sz="quarter" idx="3"/>
          </p:nvPr>
        </p:nvSpPr>
        <p:spPr>
          <a:xfrm>
            <a:off x="365728" y="1265755"/>
            <a:ext cx="9197372" cy="365125"/>
          </a:xfrm>
        </p:spPr>
        <p:txBody>
          <a:bodyPr/>
          <a:lstStyle/>
          <a:p>
            <a:r>
              <a:rPr lang="de-DE" b="0" dirty="0" smtClean="0"/>
              <a:t>GHG </a:t>
            </a:r>
            <a:r>
              <a:rPr lang="de-DE" b="0" dirty="0" err="1" smtClean="0"/>
              <a:t>emissions</a:t>
            </a:r>
            <a:r>
              <a:rPr lang="de-DE" b="0" dirty="0" smtClean="0"/>
              <a:t>, Germany, 2010-22</a:t>
            </a:r>
            <a:endParaRPr lang="de-DE" b="0" dirty="0"/>
          </a:p>
        </p:txBody>
      </p:sp>
      <p:grpSp>
        <p:nvGrpSpPr>
          <p:cNvPr id="16" name="Gruppieren 15"/>
          <p:cNvGrpSpPr/>
          <p:nvPr/>
        </p:nvGrpSpPr>
        <p:grpSpPr>
          <a:xfrm>
            <a:off x="504544" y="1878151"/>
            <a:ext cx="6525188" cy="4506163"/>
            <a:chOff x="647419" y="2040076"/>
            <a:chExt cx="6525188" cy="4506163"/>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42" y="2040076"/>
              <a:ext cx="6515665" cy="4130398"/>
            </a:xfrm>
            <a:prstGeom prst="rect">
              <a:avLst/>
            </a:prstGeom>
          </p:spPr>
        </p:pic>
        <p:sp>
          <p:nvSpPr>
            <p:cNvPr id="8" name="Textfeld 7"/>
            <p:cNvSpPr txBox="1"/>
            <p:nvPr/>
          </p:nvSpPr>
          <p:spPr>
            <a:xfrm rot="16200000">
              <a:off x="-55498" y="3798645"/>
              <a:ext cx="1667444" cy="261610"/>
            </a:xfrm>
            <a:prstGeom prst="rect">
              <a:avLst/>
            </a:prstGeom>
            <a:solidFill>
              <a:schemeClr val="bg1"/>
            </a:solidFill>
          </p:spPr>
          <p:txBody>
            <a:bodyPr wrap="none" rtlCol="0">
              <a:spAutoFit/>
            </a:bodyPr>
            <a:lstStyle/>
            <a:p>
              <a:pPr algn="ctr"/>
              <a:r>
                <a:rPr lang="de-DE" sz="1100" b="1" dirty="0" smtClean="0"/>
                <a:t>Mio. t CO</a:t>
              </a:r>
              <a:r>
                <a:rPr lang="de-DE" sz="1100" b="1" baseline="-25000" dirty="0" smtClean="0"/>
                <a:t>2</a:t>
              </a:r>
              <a:r>
                <a:rPr lang="de-DE" sz="1100" b="1" dirty="0" smtClean="0"/>
                <a:t> </a:t>
              </a:r>
              <a:r>
                <a:rPr lang="de-DE" sz="1100" b="1" dirty="0" err="1" smtClean="0"/>
                <a:t>equivalents</a:t>
              </a:r>
              <a:endParaRPr lang="de-DE" sz="1100" b="1"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830" y="6055642"/>
              <a:ext cx="5989839" cy="342930"/>
            </a:xfrm>
            <a:prstGeom prst="rect">
              <a:avLst/>
            </a:prstGeom>
          </p:spPr>
        </p:pic>
        <p:sp>
          <p:nvSpPr>
            <p:cNvPr id="10" name="Textfeld 9"/>
            <p:cNvSpPr txBox="1"/>
            <p:nvPr/>
          </p:nvSpPr>
          <p:spPr>
            <a:xfrm>
              <a:off x="1351118" y="6115352"/>
              <a:ext cx="858682" cy="261610"/>
            </a:xfrm>
            <a:prstGeom prst="rect">
              <a:avLst/>
            </a:prstGeom>
            <a:solidFill>
              <a:schemeClr val="bg1"/>
            </a:solidFill>
          </p:spPr>
          <p:txBody>
            <a:bodyPr wrap="square" rtlCol="0">
              <a:spAutoFit/>
            </a:bodyPr>
            <a:lstStyle/>
            <a:p>
              <a:r>
                <a:rPr lang="de-DE" sz="1100" b="1" dirty="0" smtClean="0"/>
                <a:t>Energy</a:t>
              </a:r>
              <a:endParaRPr lang="de-DE" sz="1100" b="1" dirty="0"/>
            </a:p>
          </p:txBody>
        </p:sp>
        <p:sp>
          <p:nvSpPr>
            <p:cNvPr id="11" name="Textfeld 10"/>
            <p:cNvSpPr txBox="1"/>
            <p:nvPr/>
          </p:nvSpPr>
          <p:spPr>
            <a:xfrm>
              <a:off x="2456018" y="6115352"/>
              <a:ext cx="611032" cy="430887"/>
            </a:xfrm>
            <a:prstGeom prst="rect">
              <a:avLst/>
            </a:prstGeom>
            <a:solidFill>
              <a:schemeClr val="bg1"/>
            </a:solidFill>
          </p:spPr>
          <p:txBody>
            <a:bodyPr wrap="square" rtlCol="0">
              <a:spAutoFit/>
            </a:bodyPr>
            <a:lstStyle/>
            <a:p>
              <a:r>
                <a:rPr lang="de-DE" sz="1100" b="1" dirty="0" smtClean="0"/>
                <a:t>Indus-</a:t>
              </a:r>
              <a:br>
                <a:rPr lang="de-DE" sz="1100" b="1" dirty="0" smtClean="0"/>
              </a:br>
              <a:r>
                <a:rPr lang="de-DE" sz="1100" b="1" dirty="0" err="1" smtClean="0"/>
                <a:t>try</a:t>
              </a:r>
              <a:endParaRPr lang="de-DE" sz="1100" b="1" dirty="0"/>
            </a:p>
          </p:txBody>
        </p:sp>
        <p:sp>
          <p:nvSpPr>
            <p:cNvPr id="12" name="Textfeld 11"/>
            <p:cNvSpPr txBox="1"/>
            <p:nvPr/>
          </p:nvSpPr>
          <p:spPr>
            <a:xfrm>
              <a:off x="3198968" y="6115352"/>
              <a:ext cx="611032" cy="430887"/>
            </a:xfrm>
            <a:prstGeom prst="rect">
              <a:avLst/>
            </a:prstGeom>
            <a:solidFill>
              <a:schemeClr val="bg1"/>
            </a:solidFill>
          </p:spPr>
          <p:txBody>
            <a:bodyPr wrap="square" rtlCol="0">
              <a:spAutoFit/>
            </a:bodyPr>
            <a:lstStyle/>
            <a:p>
              <a:r>
                <a:rPr lang="de-DE" sz="1100" b="1" dirty="0" err="1" smtClean="0"/>
                <a:t>Buil</a:t>
              </a:r>
              <a:r>
                <a:rPr lang="de-DE" sz="1100" b="1" dirty="0" smtClean="0"/>
                <a:t>-</a:t>
              </a:r>
              <a:br>
                <a:rPr lang="de-DE" sz="1100" b="1" dirty="0" smtClean="0"/>
              </a:br>
              <a:r>
                <a:rPr lang="de-DE" sz="1100" b="1" dirty="0" err="1" smtClean="0"/>
                <a:t>dings</a:t>
              </a:r>
              <a:endParaRPr lang="de-DE" sz="1100" b="1" dirty="0"/>
            </a:p>
          </p:txBody>
        </p:sp>
        <p:sp>
          <p:nvSpPr>
            <p:cNvPr id="13" name="Textfeld 12"/>
            <p:cNvSpPr txBox="1"/>
            <p:nvPr/>
          </p:nvSpPr>
          <p:spPr>
            <a:xfrm>
              <a:off x="3903818" y="6115352"/>
              <a:ext cx="611032" cy="430887"/>
            </a:xfrm>
            <a:prstGeom prst="rect">
              <a:avLst/>
            </a:prstGeom>
            <a:solidFill>
              <a:schemeClr val="bg1"/>
            </a:solidFill>
          </p:spPr>
          <p:txBody>
            <a:bodyPr wrap="square" rtlCol="0">
              <a:spAutoFit/>
            </a:bodyPr>
            <a:lstStyle/>
            <a:p>
              <a:r>
                <a:rPr lang="de-DE" sz="1100" b="1" dirty="0" smtClean="0"/>
                <a:t>Trans-</a:t>
              </a:r>
              <a:r>
                <a:rPr lang="de-DE" sz="1100" b="1" dirty="0" err="1" smtClean="0"/>
                <a:t>port</a:t>
              </a:r>
              <a:endParaRPr lang="de-DE" sz="1100" b="1" dirty="0"/>
            </a:p>
          </p:txBody>
        </p:sp>
        <p:sp>
          <p:nvSpPr>
            <p:cNvPr id="14" name="Textfeld 13"/>
            <p:cNvSpPr txBox="1"/>
            <p:nvPr/>
          </p:nvSpPr>
          <p:spPr>
            <a:xfrm>
              <a:off x="4608667" y="6115352"/>
              <a:ext cx="799669" cy="430887"/>
            </a:xfrm>
            <a:prstGeom prst="rect">
              <a:avLst/>
            </a:prstGeom>
            <a:solidFill>
              <a:schemeClr val="bg1"/>
            </a:solidFill>
          </p:spPr>
          <p:txBody>
            <a:bodyPr wrap="square" rtlCol="0">
              <a:spAutoFit/>
            </a:bodyPr>
            <a:lstStyle/>
            <a:p>
              <a:r>
                <a:rPr lang="de-DE" sz="1100" b="1" dirty="0" smtClean="0"/>
                <a:t>Agri-</a:t>
              </a:r>
              <a:r>
                <a:rPr lang="de-DE" sz="1100" b="1" dirty="0" err="1" smtClean="0"/>
                <a:t>cultture</a:t>
              </a:r>
              <a:endParaRPr lang="de-DE" sz="1100" b="1" dirty="0"/>
            </a:p>
          </p:txBody>
        </p:sp>
        <p:sp>
          <p:nvSpPr>
            <p:cNvPr id="15" name="Textfeld 14"/>
            <p:cNvSpPr txBox="1"/>
            <p:nvPr/>
          </p:nvSpPr>
          <p:spPr>
            <a:xfrm>
              <a:off x="5599267" y="6115352"/>
              <a:ext cx="1566169" cy="261610"/>
            </a:xfrm>
            <a:prstGeom prst="rect">
              <a:avLst/>
            </a:prstGeom>
            <a:solidFill>
              <a:schemeClr val="bg1"/>
            </a:solidFill>
          </p:spPr>
          <p:txBody>
            <a:bodyPr wrap="square" rtlCol="0">
              <a:spAutoFit/>
            </a:bodyPr>
            <a:lstStyle/>
            <a:p>
              <a:r>
                <a:rPr lang="de-DE" sz="1100" b="1" dirty="0" err="1" smtClean="0"/>
                <a:t>Waste</a:t>
              </a:r>
              <a:r>
                <a:rPr lang="de-DE" sz="1100" b="1" dirty="0" smtClean="0"/>
                <a:t> </a:t>
              </a:r>
              <a:r>
                <a:rPr lang="de-DE" sz="1100" b="1" dirty="0" err="1" smtClean="0"/>
                <a:t>and</a:t>
              </a:r>
              <a:r>
                <a:rPr lang="de-DE" sz="1100" b="1" dirty="0" smtClean="0"/>
                <a:t> </a:t>
              </a:r>
              <a:r>
                <a:rPr lang="de-DE" sz="1100" b="1" dirty="0" err="1" smtClean="0"/>
                <a:t>other</a:t>
              </a:r>
              <a:endParaRPr lang="de-DE" sz="1100" b="1" dirty="0"/>
            </a:p>
          </p:txBody>
        </p:sp>
      </p:grpSp>
      <p:sp>
        <p:nvSpPr>
          <p:cNvPr id="17" name="Textfeld 16">
            <a:extLst>
              <a:ext uri="{FF2B5EF4-FFF2-40B4-BE49-F238E27FC236}">
                <a16:creationId xmlns:a16="http://schemas.microsoft.com/office/drawing/2014/main" id="{DC19EBED-A745-474E-88F0-E665BCF148BE}"/>
              </a:ext>
            </a:extLst>
          </p:cNvPr>
          <p:cNvSpPr txBox="1"/>
          <p:nvPr/>
        </p:nvSpPr>
        <p:spPr>
          <a:xfrm>
            <a:off x="208099" y="6461055"/>
            <a:ext cx="10259728" cy="246221"/>
          </a:xfrm>
          <a:prstGeom prst="rect">
            <a:avLst/>
          </a:prstGeom>
          <a:noFill/>
        </p:spPr>
        <p:txBody>
          <a:bodyPr wrap="square" rtlCol="0" anchor="b">
            <a:spAutoFit/>
          </a:bodyPr>
          <a:lstStyle/>
          <a:p>
            <a:r>
              <a:rPr lang="de-DE" sz="1000" dirty="0" smtClean="0">
                <a:solidFill>
                  <a:schemeClr val="bg1">
                    <a:lumMod val="50000"/>
                  </a:schemeClr>
                </a:solidFill>
                <a:cs typeface="Segoe UI Light" panose="020B0502040204020203" pitchFamily="34" charset="0"/>
              </a:rPr>
              <a:t>Source </a:t>
            </a:r>
            <a:r>
              <a:rPr lang="de-DE" sz="1000" dirty="0" err="1" smtClean="0">
                <a:solidFill>
                  <a:schemeClr val="bg1">
                    <a:lumMod val="50000"/>
                  </a:schemeClr>
                </a:solidFill>
                <a:cs typeface="Segoe UI Light" panose="020B0502040204020203" pitchFamily="34" charset="0"/>
              </a:rPr>
              <a:t>of</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graph</a:t>
            </a:r>
            <a:r>
              <a:rPr lang="de-DE" sz="1000" dirty="0" smtClean="0">
                <a:solidFill>
                  <a:schemeClr val="bg1">
                    <a:lumMod val="50000"/>
                  </a:schemeClr>
                </a:solidFill>
                <a:cs typeface="Segoe UI Light" panose="020B0502040204020203" pitchFamily="34" charset="0"/>
              </a:rPr>
              <a:t>: Umweltbundesamt, 15.01.2024</a:t>
            </a:r>
            <a:endParaRPr lang="de-DE" sz="1000" dirty="0">
              <a:solidFill>
                <a:schemeClr val="bg1">
                  <a:lumMod val="50000"/>
                </a:schemeClr>
              </a:solidFill>
              <a:cs typeface="Segoe UI Light" panose="020B0502040204020203" pitchFamily="34" charset="0"/>
            </a:endParaRPr>
          </a:p>
        </p:txBody>
      </p:sp>
      <p:grpSp>
        <p:nvGrpSpPr>
          <p:cNvPr id="24" name="Gruppieren 23"/>
          <p:cNvGrpSpPr/>
          <p:nvPr/>
        </p:nvGrpSpPr>
        <p:grpSpPr>
          <a:xfrm>
            <a:off x="406583" y="1743161"/>
            <a:ext cx="11536658" cy="4652628"/>
            <a:chOff x="406583" y="1743161"/>
            <a:chExt cx="11536658" cy="4652628"/>
          </a:xfrm>
        </p:grpSpPr>
        <p:sp>
          <p:nvSpPr>
            <p:cNvPr id="19" name="Textfeld 18"/>
            <p:cNvSpPr txBox="1"/>
            <p:nvPr/>
          </p:nvSpPr>
          <p:spPr>
            <a:xfrm>
              <a:off x="7768163" y="2945572"/>
              <a:ext cx="4175078" cy="1862048"/>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de-DE" sz="2000" dirty="0" smtClean="0"/>
                <a:t>Most GHG </a:t>
              </a:r>
              <a:r>
                <a:rPr lang="de-DE" sz="2000" dirty="0" err="1" smtClean="0"/>
                <a:t>emission</a:t>
              </a:r>
              <a:r>
                <a:rPr lang="de-DE" sz="2000" dirty="0" smtClean="0"/>
                <a:t> </a:t>
              </a:r>
              <a:r>
                <a:rPr lang="de-DE" sz="2000" dirty="0" err="1" smtClean="0"/>
                <a:t>reductions</a:t>
              </a:r>
              <a:r>
                <a:rPr lang="de-DE" sz="2000" dirty="0" smtClean="0"/>
                <a:t> in </a:t>
              </a:r>
              <a:r>
                <a:rPr lang="de-DE" sz="2000" dirty="0" err="1" smtClean="0"/>
                <a:t>energy</a:t>
              </a:r>
              <a:r>
                <a:rPr lang="de-DE" sz="2000" dirty="0" smtClean="0"/>
                <a:t> </a:t>
              </a:r>
              <a:r>
                <a:rPr lang="de-DE" sz="2000" dirty="0" err="1" smtClean="0"/>
                <a:t>and</a:t>
              </a:r>
              <a:r>
                <a:rPr lang="de-DE" sz="2000" dirty="0" smtClean="0"/>
                <a:t>, </a:t>
              </a:r>
              <a:r>
                <a:rPr lang="de-DE" sz="2000" dirty="0" err="1" smtClean="0"/>
                <a:t>to</a:t>
              </a:r>
              <a:r>
                <a:rPr lang="de-DE" sz="2000" dirty="0" smtClean="0"/>
                <a:t> a </a:t>
              </a:r>
              <a:r>
                <a:rPr lang="de-DE" sz="2000" dirty="0" err="1" smtClean="0"/>
                <a:t>lesser</a:t>
              </a:r>
              <a:r>
                <a:rPr lang="de-DE" sz="2000" dirty="0" smtClean="0"/>
                <a:t> </a:t>
              </a:r>
              <a:r>
                <a:rPr lang="de-DE" sz="2000" dirty="0" err="1" smtClean="0"/>
                <a:t>extent</a:t>
              </a:r>
              <a:r>
                <a:rPr lang="de-DE" sz="2000" dirty="0" smtClean="0"/>
                <a:t>, </a:t>
              </a:r>
              <a:r>
                <a:rPr lang="de-DE" sz="2000" dirty="0" err="1" smtClean="0"/>
                <a:t>buildings</a:t>
              </a:r>
              <a:endParaRPr lang="de-DE" sz="2000" dirty="0" smtClean="0"/>
            </a:p>
            <a:p>
              <a:pPr marL="285750" indent="-285750">
                <a:spcBef>
                  <a:spcPts val="1800"/>
                </a:spcBef>
                <a:buFont typeface="Arial" panose="020B0604020202020204" pitchFamily="34" charset="0"/>
                <a:buChar char="•"/>
              </a:pPr>
              <a:r>
                <a:rPr lang="de-DE" sz="2000" b="1" dirty="0" err="1" smtClean="0"/>
                <a:t>Industry</a:t>
              </a:r>
              <a:r>
                <a:rPr lang="de-DE" sz="2000" b="1" dirty="0" smtClean="0"/>
                <a:t> </a:t>
              </a:r>
              <a:r>
                <a:rPr lang="de-DE" sz="2000" b="1" dirty="0" err="1" smtClean="0"/>
                <a:t>and</a:t>
              </a:r>
              <a:r>
                <a:rPr lang="de-DE" sz="2000" b="1" dirty="0" smtClean="0"/>
                <a:t> </a:t>
              </a:r>
              <a:r>
                <a:rPr lang="de-DE" sz="2000" b="1" dirty="0" err="1" smtClean="0"/>
                <a:t>transport</a:t>
              </a:r>
              <a:r>
                <a:rPr lang="de-DE" sz="2000" b="1" dirty="0"/>
                <a:t/>
              </a:r>
              <a:br>
                <a:rPr lang="de-DE" sz="2000" b="1" dirty="0"/>
              </a:br>
              <a:r>
                <a:rPr lang="de-DE" sz="2000" b="1" dirty="0" err="1" smtClean="0"/>
                <a:t>emissions</a:t>
              </a:r>
              <a:r>
                <a:rPr lang="de-DE" sz="2000" b="1" dirty="0" smtClean="0"/>
                <a:t> </a:t>
              </a:r>
              <a:r>
                <a:rPr lang="de-DE" sz="2000" b="1" dirty="0" err="1" smtClean="0"/>
                <a:t>did</a:t>
              </a:r>
              <a:r>
                <a:rPr lang="de-DE" sz="2000" b="1" dirty="0" smtClean="0"/>
                <a:t> </a:t>
              </a:r>
              <a:r>
                <a:rPr lang="de-DE" sz="2000" b="1" dirty="0" err="1" smtClean="0"/>
                <a:t>hardly</a:t>
              </a:r>
              <a:r>
                <a:rPr lang="de-DE" sz="2000" b="1" dirty="0" smtClean="0"/>
                <a:t> </a:t>
              </a:r>
              <a:r>
                <a:rPr lang="de-DE" sz="2000" b="1" dirty="0" err="1" smtClean="0"/>
                <a:t>change</a:t>
              </a:r>
              <a:endParaRPr lang="de-DE" sz="2000" b="1" dirty="0" smtClean="0"/>
            </a:p>
          </p:txBody>
        </p:sp>
        <p:cxnSp>
          <p:nvCxnSpPr>
            <p:cNvPr id="20" name="Gerader Verbinder 19"/>
            <p:cNvCxnSpPr/>
            <p:nvPr/>
          </p:nvCxnSpPr>
          <p:spPr>
            <a:xfrm>
              <a:off x="7454775" y="1743161"/>
              <a:ext cx="0" cy="46526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Gleichschenkliges Dreieck 20"/>
            <p:cNvSpPr/>
            <p:nvPr/>
          </p:nvSpPr>
          <p:spPr>
            <a:xfrm rot="5400000">
              <a:off x="7216880" y="3737292"/>
              <a:ext cx="582096" cy="307817"/>
            </a:xfrm>
            <a:prstGeom prst="triangl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flipH="1">
              <a:off x="406583" y="1743161"/>
              <a:ext cx="704819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139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8153400" y="6331637"/>
            <a:ext cx="3709087"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a:t>
            </a:r>
            <a:fld id="{AE134E98-7F50-4DA8-96E0-D9CF8C66C9D6}" type="slidenum">
              <a:rPr lang="de-DE" smtClean="0"/>
              <a:pPr algn="r"/>
              <a:t>8</a:t>
            </a:fld>
            <a:endParaRPr lang="de-DE" dirty="0"/>
          </a:p>
        </p:txBody>
      </p:sp>
      <p:sp>
        <p:nvSpPr>
          <p:cNvPr id="4" name="Titel 3"/>
          <p:cNvSpPr>
            <a:spLocks noGrp="1"/>
          </p:cNvSpPr>
          <p:nvPr>
            <p:ph type="title"/>
          </p:nvPr>
        </p:nvSpPr>
        <p:spPr>
          <a:xfrm>
            <a:off x="329513" y="470300"/>
            <a:ext cx="9893987" cy="953396"/>
          </a:xfrm>
        </p:spPr>
        <p:txBody>
          <a:bodyPr/>
          <a:lstStyle/>
          <a:p>
            <a:r>
              <a:rPr lang="en-US" sz="2400" dirty="0" smtClean="0"/>
              <a:t>A range of GHG emission reduction measures in industry is available – and often commercially viable</a:t>
            </a:r>
            <a:endParaRPr lang="en-US" sz="2400" dirty="0"/>
          </a:p>
        </p:txBody>
      </p:sp>
      <p:sp>
        <p:nvSpPr>
          <p:cNvPr id="6" name="Fußzeilenplatzhalter 4"/>
          <p:cNvSpPr>
            <a:spLocks noGrp="1"/>
          </p:cNvSpPr>
          <p:nvPr>
            <p:ph type="ftr" sz="quarter" idx="3"/>
          </p:nvPr>
        </p:nvSpPr>
        <p:spPr>
          <a:xfrm>
            <a:off x="365728" y="1235898"/>
            <a:ext cx="6720872" cy="365125"/>
          </a:xfrm>
        </p:spPr>
        <p:txBody>
          <a:bodyPr/>
          <a:lstStyle/>
          <a:p>
            <a:r>
              <a:rPr lang="de-DE" b="0" dirty="0" err="1" smtClean="0"/>
              <a:t>Renewable</a:t>
            </a:r>
            <a:r>
              <a:rPr lang="de-DE" b="0" dirty="0" smtClean="0"/>
              <a:t> </a:t>
            </a:r>
            <a:r>
              <a:rPr lang="de-DE" b="0" dirty="0" err="1" smtClean="0"/>
              <a:t>energy</a:t>
            </a:r>
            <a:r>
              <a:rPr lang="de-DE" b="0" dirty="0" smtClean="0"/>
              <a:t> </a:t>
            </a:r>
            <a:r>
              <a:rPr lang="de-DE" b="0" dirty="0" err="1" smtClean="0"/>
              <a:t>and</a:t>
            </a:r>
            <a:r>
              <a:rPr lang="de-DE" b="0" dirty="0" smtClean="0"/>
              <a:t> </a:t>
            </a:r>
            <a:r>
              <a:rPr lang="de-DE" b="0" dirty="0" err="1" smtClean="0"/>
              <a:t>energy</a:t>
            </a:r>
            <a:r>
              <a:rPr lang="de-DE" b="0" dirty="0" smtClean="0"/>
              <a:t> </a:t>
            </a:r>
            <a:r>
              <a:rPr lang="de-DE" b="0" dirty="0" err="1" smtClean="0"/>
              <a:t>efficiency</a:t>
            </a:r>
            <a:r>
              <a:rPr lang="de-DE" b="0" dirty="0" smtClean="0"/>
              <a:t> </a:t>
            </a:r>
            <a:r>
              <a:rPr lang="de-DE" b="0" dirty="0" err="1" smtClean="0"/>
              <a:t>measures</a:t>
            </a:r>
            <a:endParaRPr lang="de-DE" b="0" dirty="0"/>
          </a:p>
        </p:txBody>
      </p:sp>
      <p:sp>
        <p:nvSpPr>
          <p:cNvPr id="7" name="Textfeld 6">
            <a:extLst>
              <a:ext uri="{FF2B5EF4-FFF2-40B4-BE49-F238E27FC236}">
                <a16:creationId xmlns:a16="http://schemas.microsoft.com/office/drawing/2014/main" id="{DC19EBED-A745-474E-88F0-E665BCF148BE}"/>
              </a:ext>
            </a:extLst>
          </p:cNvPr>
          <p:cNvSpPr txBox="1"/>
          <p:nvPr/>
        </p:nvSpPr>
        <p:spPr>
          <a:xfrm>
            <a:off x="208099" y="6307166"/>
            <a:ext cx="8364401" cy="400110"/>
          </a:xfrm>
          <a:prstGeom prst="rect">
            <a:avLst/>
          </a:prstGeom>
          <a:noFill/>
        </p:spPr>
        <p:txBody>
          <a:bodyPr wrap="square" rtlCol="0" anchor="b">
            <a:spAutoFit/>
          </a:bodyPr>
          <a:lstStyle/>
          <a:p>
            <a:r>
              <a:rPr lang="de-DE" sz="1000" dirty="0" err="1" smtClean="0">
                <a:solidFill>
                  <a:schemeClr val="bg1">
                    <a:lumMod val="50000"/>
                  </a:schemeClr>
                </a:solidFill>
                <a:cs typeface="Segoe UI Light" panose="020B0502040204020203" pitchFamily="34" charset="0"/>
              </a:rPr>
              <a:t>Sources</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of</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graphs</a:t>
            </a:r>
            <a:r>
              <a:rPr lang="de-DE" sz="1000" dirty="0" smtClean="0">
                <a:solidFill>
                  <a:schemeClr val="bg1">
                    <a:lumMod val="50000"/>
                  </a:schemeClr>
                </a:solidFill>
                <a:cs typeface="Segoe UI Light" panose="020B0502040204020203" pitchFamily="34" charset="0"/>
              </a:rPr>
              <a:t>: Wikimedia Creative </a:t>
            </a:r>
            <a:r>
              <a:rPr lang="de-DE" sz="1000" dirty="0" err="1" smtClean="0">
                <a:solidFill>
                  <a:schemeClr val="bg1">
                    <a:lumMod val="50000"/>
                  </a:schemeClr>
                </a:solidFill>
                <a:cs typeface="Segoe UI Light" panose="020B0502040204020203" pitchFamily="34" charset="0"/>
              </a:rPr>
              <a:t>Commons</a:t>
            </a:r>
            <a:r>
              <a:rPr lang="de-DE" sz="1000" dirty="0" smtClean="0">
                <a:solidFill>
                  <a:schemeClr val="bg1">
                    <a:lumMod val="50000"/>
                  </a:schemeClr>
                </a:solidFill>
                <a:cs typeface="Segoe UI Light" panose="020B0502040204020203" pitchFamily="34" charset="0"/>
              </a:rPr>
              <a:t> (PV </a:t>
            </a:r>
            <a:r>
              <a:rPr lang="de-DE" sz="1000" dirty="0" err="1" smtClean="0">
                <a:solidFill>
                  <a:schemeClr val="bg1">
                    <a:lumMod val="50000"/>
                  </a:schemeClr>
                </a:solidFill>
                <a:cs typeface="Segoe UI Light" panose="020B0502040204020203" pitchFamily="34" charset="0"/>
              </a:rPr>
              <a:t>panel</a:t>
            </a:r>
            <a:r>
              <a:rPr lang="de-DE" sz="1000" dirty="0">
                <a:solidFill>
                  <a:schemeClr val="bg1">
                    <a:lumMod val="50000"/>
                  </a:schemeClr>
                </a:solidFill>
                <a:cs typeface="Segoe UI Light" panose="020B0502040204020203" pitchFamily="34" charset="0"/>
              </a:rPr>
              <a:t>); </a:t>
            </a:r>
            <a:r>
              <a:rPr lang="de-DE" sz="1000" dirty="0" smtClean="0">
                <a:solidFill>
                  <a:schemeClr val="bg1">
                    <a:lumMod val="50000"/>
                  </a:schemeClr>
                </a:solidFill>
                <a:cs typeface="Segoe UI Light" panose="020B0502040204020203" pitchFamily="34" charset="0"/>
              </a:rPr>
              <a:t>led-lighting-world.blogspot.com (LED); www.scirp.org (</a:t>
            </a:r>
            <a:r>
              <a:rPr lang="de-DE" sz="1000" dirty="0" err="1">
                <a:solidFill>
                  <a:schemeClr val="bg1">
                    <a:lumMod val="50000"/>
                  </a:schemeClr>
                </a:solidFill>
                <a:cs typeface="Segoe UI Light" panose="020B0502040204020203" pitchFamily="34" charset="0"/>
              </a:rPr>
              <a:t>h</a:t>
            </a:r>
            <a:r>
              <a:rPr lang="de-DE" sz="1000" dirty="0" err="1" smtClean="0">
                <a:solidFill>
                  <a:schemeClr val="bg1">
                    <a:lumMod val="50000"/>
                  </a:schemeClr>
                </a:solidFill>
                <a:cs typeface="Segoe UI Light" panose="020B0502040204020203" pitchFamily="34" charset="0"/>
              </a:rPr>
              <a:t>eat</a:t>
            </a:r>
            <a:r>
              <a:rPr lang="de-DE" sz="1000" dirty="0" smtClean="0">
                <a:solidFill>
                  <a:schemeClr val="bg1">
                    <a:lumMod val="50000"/>
                  </a:schemeClr>
                </a:solidFill>
                <a:cs typeface="Segoe UI Light" panose="020B0502040204020203" pitchFamily="34" charset="0"/>
              </a:rPr>
              <a:t> pump) ; australiansolarquotes.com.au (EV); foto.wuestenigel.com (Wind); flickr.com (</a:t>
            </a:r>
            <a:r>
              <a:rPr lang="de-DE" sz="1000" dirty="0" err="1" smtClean="0">
                <a:solidFill>
                  <a:schemeClr val="bg1">
                    <a:lumMod val="50000"/>
                  </a:schemeClr>
                </a:solidFill>
                <a:cs typeface="Segoe UI Light" panose="020B0502040204020203" pitchFamily="34" charset="0"/>
              </a:rPr>
              <a:t>wastewater</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heat</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recovery</a:t>
            </a:r>
            <a:r>
              <a:rPr lang="de-DE" sz="1000" dirty="0" smtClean="0">
                <a:solidFill>
                  <a:schemeClr val="bg1">
                    <a:lumMod val="50000"/>
                  </a:schemeClr>
                </a:solidFill>
                <a:cs typeface="Segoe UI Light" panose="020B0502040204020203" pitchFamily="34" charset="0"/>
              </a:rPr>
              <a:t>)</a:t>
            </a:r>
            <a:endParaRPr lang="de-DE" sz="1000" dirty="0">
              <a:solidFill>
                <a:schemeClr val="bg1">
                  <a:lumMod val="50000"/>
                </a:schemeClr>
              </a:solidFill>
              <a:cs typeface="Segoe UI Light" panose="020B0502040204020203" pitchFamily="34"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303" y="1908501"/>
            <a:ext cx="3523534" cy="2343150"/>
          </a:xfrm>
          <a:prstGeom prst="rect">
            <a:avLst/>
          </a:prstGeom>
          <a:ln>
            <a:noFill/>
          </a:ln>
          <a:effectLst>
            <a:outerShdw blurRad="190500" algn="tl" rotWithShape="0">
              <a:srgbClr val="000000">
                <a:alpha val="70000"/>
              </a:srgbClr>
            </a:outerShdw>
          </a:effectLst>
        </p:spPr>
      </p:pic>
      <p:pic>
        <p:nvPicPr>
          <p:cNvPr id="13" name="Grafik 12"/>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720487" y="2104106"/>
            <a:ext cx="3824496" cy="2147545"/>
          </a:xfrm>
          <a:prstGeom prst="rect">
            <a:avLst/>
          </a:prstGeom>
          <a:ln>
            <a:noFill/>
          </a:ln>
          <a:effectLst>
            <a:outerShdw blurRad="190500" algn="tl" rotWithShape="0">
              <a:srgbClr val="000000">
                <a:alpha val="70000"/>
              </a:srgbClr>
            </a:outerShdw>
          </a:effectLst>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0438" y="2340215"/>
            <a:ext cx="4202206" cy="2381250"/>
          </a:xfrm>
          <a:prstGeom prst="rect">
            <a:avLst/>
          </a:prstGeom>
          <a:ln>
            <a:noFill/>
          </a:ln>
          <a:effectLst>
            <a:outerShdw blurRad="190500" algn="tl" rotWithShape="0">
              <a:srgbClr val="000000">
                <a:alpha val="70000"/>
              </a:srgbClr>
            </a:outerShdw>
          </a:effectLst>
        </p:spPr>
      </p:pic>
      <p:pic>
        <p:nvPicPr>
          <p:cNvPr id="10" name="Grafik 9"/>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8928667" y="2639255"/>
            <a:ext cx="2933820" cy="2767855"/>
          </a:xfrm>
          <a:prstGeom prst="rect">
            <a:avLst/>
          </a:prstGeom>
          <a:ln>
            <a:noFill/>
          </a:ln>
          <a:effectLst>
            <a:outerShdw blurRad="190500" algn="tl" rotWithShape="0">
              <a:srgbClr val="000000">
                <a:alpha val="70000"/>
              </a:srgbClr>
            </a:outerShdw>
          </a:effectLst>
        </p:spPr>
      </p:pic>
      <p:pic>
        <p:nvPicPr>
          <p:cNvPr id="14" name="Grafik 13"/>
          <p:cNvPicPr>
            <a:picLocks noChangeAspect="1"/>
          </p:cNvPicPr>
          <p:nvPr/>
        </p:nvPicPr>
        <p:blipFill>
          <a:blip r:embed="rId8" cstate="print">
            <a:extLst>
              <a:ext uri="{BEBA8EAE-BF5A-486C-A8C5-ECC9F3942E4B}">
                <a14:imgProps xmlns:a14="http://schemas.microsoft.com/office/drawing/2010/main">
                  <a14:imgLayer r:embed="rId9">
                    <a14:imgEffect>
                      <a14:saturation sat="66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627166" y="4026280"/>
            <a:ext cx="3507309" cy="2242126"/>
          </a:xfrm>
          <a:prstGeom prst="rect">
            <a:avLst/>
          </a:prstGeom>
          <a:ln>
            <a:noFill/>
          </a:ln>
          <a:effectLst>
            <a:outerShdw blurRad="190500" algn="tl" rotWithShape="0">
              <a:srgbClr val="000000">
                <a:alpha val="70000"/>
              </a:srgbClr>
            </a:outerShdw>
          </a:effectLst>
        </p:spPr>
      </p:pic>
      <p:pic>
        <p:nvPicPr>
          <p:cNvPr id="12" name="Grafik 11"/>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50036" y="3681203"/>
            <a:ext cx="3289629" cy="2197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404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a:xfrm>
            <a:off x="7541538" y="6331637"/>
            <a:ext cx="4320950" cy="365125"/>
          </a:xfrm>
        </p:spPr>
        <p:txBody>
          <a:bodyPr anchor="b"/>
          <a:lstStyle/>
          <a:p>
            <a:pPr algn="r"/>
            <a:r>
              <a:rPr lang="de-DE" dirty="0" smtClean="0"/>
              <a:t>Bastian Schröter | Z+G </a:t>
            </a:r>
            <a:r>
              <a:rPr lang="de-DE" dirty="0" err="1" smtClean="0"/>
              <a:t>Sales</a:t>
            </a:r>
            <a:r>
              <a:rPr lang="de-DE" dirty="0" smtClean="0"/>
              <a:t> Conference </a:t>
            </a:r>
            <a:r>
              <a:rPr lang="de-DE" dirty="0"/>
              <a:t>| 29.02.2024 </a:t>
            </a:r>
            <a:r>
              <a:rPr lang="de-DE" dirty="0" smtClean="0"/>
              <a:t>I Slide </a:t>
            </a:r>
            <a:fld id="{AE134E98-7F50-4DA8-96E0-D9CF8C66C9D6}" type="slidenum">
              <a:rPr lang="de-DE" smtClean="0"/>
              <a:pPr algn="r"/>
              <a:t>9</a:t>
            </a:fld>
            <a:endParaRPr lang="de-DE" dirty="0"/>
          </a:p>
        </p:txBody>
      </p:sp>
      <p:sp>
        <p:nvSpPr>
          <p:cNvPr id="4" name="Titel 3"/>
          <p:cNvSpPr>
            <a:spLocks noGrp="1"/>
          </p:cNvSpPr>
          <p:nvPr>
            <p:ph type="title"/>
          </p:nvPr>
        </p:nvSpPr>
        <p:spPr>
          <a:xfrm>
            <a:off x="329513" y="516302"/>
            <a:ext cx="7392087" cy="953396"/>
          </a:xfrm>
        </p:spPr>
        <p:txBody>
          <a:bodyPr/>
          <a:lstStyle/>
          <a:p>
            <a:r>
              <a:rPr lang="en-US" sz="2400" dirty="0" smtClean="0"/>
              <a:t>Emission reduction plans require standardized controlling of (yearly) GHG emissions</a:t>
            </a:r>
            <a:endParaRPr lang="en-US" sz="2400" dirty="0"/>
          </a:p>
        </p:txBody>
      </p:sp>
      <p:sp>
        <p:nvSpPr>
          <p:cNvPr id="9" name="Fußzeilenplatzhalter 4"/>
          <p:cNvSpPr>
            <a:spLocks noGrp="1"/>
          </p:cNvSpPr>
          <p:nvPr>
            <p:ph type="ftr" sz="quarter" idx="3"/>
          </p:nvPr>
        </p:nvSpPr>
        <p:spPr>
          <a:xfrm>
            <a:off x="365727" y="1321916"/>
            <a:ext cx="6306219" cy="365125"/>
          </a:xfrm>
        </p:spPr>
        <p:txBody>
          <a:bodyPr/>
          <a:lstStyle/>
          <a:p>
            <a:r>
              <a:rPr lang="de-DE" b="0" dirty="0" smtClean="0"/>
              <a:t>Greenhouse Gas </a:t>
            </a:r>
            <a:r>
              <a:rPr lang="de-DE" b="0" dirty="0" err="1" smtClean="0"/>
              <a:t>emissions</a:t>
            </a:r>
            <a:r>
              <a:rPr lang="de-DE" b="0" dirty="0" smtClean="0"/>
              <a:t> </a:t>
            </a:r>
            <a:r>
              <a:rPr lang="de-DE" b="0" dirty="0" err="1" smtClean="0"/>
              <a:t>reporting</a:t>
            </a:r>
            <a:r>
              <a:rPr lang="de-DE" b="0" dirty="0" smtClean="0"/>
              <a:t> </a:t>
            </a:r>
            <a:r>
              <a:rPr lang="de-DE" b="0" dirty="0" err="1" smtClean="0"/>
              <a:t>and</a:t>
            </a:r>
            <a:r>
              <a:rPr lang="de-DE" b="0" dirty="0" smtClean="0"/>
              <a:t> </a:t>
            </a:r>
            <a:r>
              <a:rPr lang="de-DE" b="0" dirty="0" err="1" smtClean="0"/>
              <a:t>accounting</a:t>
            </a:r>
            <a:endParaRPr lang="de-DE" b="0" dirty="0"/>
          </a:p>
        </p:txBody>
      </p:sp>
      <p:grpSp>
        <p:nvGrpSpPr>
          <p:cNvPr id="14" name="Gruppieren 13"/>
          <p:cNvGrpSpPr/>
          <p:nvPr/>
        </p:nvGrpSpPr>
        <p:grpSpPr>
          <a:xfrm>
            <a:off x="7083513" y="1826440"/>
            <a:ext cx="4778975" cy="4435342"/>
            <a:chOff x="7083513" y="1826440"/>
            <a:chExt cx="4778975" cy="4435342"/>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3513" y="1826440"/>
              <a:ext cx="2541623" cy="3597490"/>
            </a:xfrm>
            <a:prstGeom prst="rect">
              <a:avLst/>
            </a:prstGeom>
            <a:ln>
              <a:noFill/>
            </a:ln>
            <a:effectLst>
              <a:outerShdw blurRad="190500" algn="tl" rotWithShape="0">
                <a:srgbClr val="000000">
                  <a:alpha val="70000"/>
                </a:srgbClr>
              </a:outerShdw>
            </a:effec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219" y="2872521"/>
              <a:ext cx="2620269" cy="3389261"/>
            </a:xfrm>
            <a:prstGeom prst="rect">
              <a:avLst/>
            </a:prstGeom>
            <a:ln>
              <a:noFill/>
            </a:ln>
            <a:effectLst>
              <a:outerShdw blurRad="190500" algn="tl" rotWithShape="0">
                <a:srgbClr val="000000">
                  <a:alpha val="70000"/>
                </a:srgbClr>
              </a:outerShdw>
            </a:effectLst>
          </p:spPr>
        </p:pic>
      </p:grpSp>
      <p:sp>
        <p:nvSpPr>
          <p:cNvPr id="15" name="Textfeld 14">
            <a:extLst>
              <a:ext uri="{FF2B5EF4-FFF2-40B4-BE49-F238E27FC236}">
                <a16:creationId xmlns:a16="http://schemas.microsoft.com/office/drawing/2014/main" id="{DC19EBED-A745-474E-88F0-E665BCF148BE}"/>
              </a:ext>
            </a:extLst>
          </p:cNvPr>
          <p:cNvSpPr txBox="1"/>
          <p:nvPr/>
        </p:nvSpPr>
        <p:spPr>
          <a:xfrm>
            <a:off x="208099" y="6461055"/>
            <a:ext cx="8364401" cy="246221"/>
          </a:xfrm>
          <a:prstGeom prst="rect">
            <a:avLst/>
          </a:prstGeom>
          <a:noFill/>
        </p:spPr>
        <p:txBody>
          <a:bodyPr wrap="square" rtlCol="0" anchor="b">
            <a:spAutoFit/>
          </a:bodyPr>
          <a:lstStyle/>
          <a:p>
            <a:r>
              <a:rPr lang="de-DE" sz="1000" dirty="0" smtClean="0">
                <a:solidFill>
                  <a:schemeClr val="bg1">
                    <a:lumMod val="50000"/>
                  </a:schemeClr>
                </a:solidFill>
                <a:cs typeface="Segoe UI Light" panose="020B0502040204020203" pitchFamily="34" charset="0"/>
              </a:rPr>
              <a:t>Source </a:t>
            </a:r>
            <a:r>
              <a:rPr lang="de-DE" sz="1000" dirty="0" err="1" smtClean="0">
                <a:solidFill>
                  <a:schemeClr val="bg1">
                    <a:lumMod val="50000"/>
                  </a:schemeClr>
                </a:solidFill>
                <a:cs typeface="Segoe UI Light" panose="020B0502040204020203" pitchFamily="34" charset="0"/>
              </a:rPr>
              <a:t>of</a:t>
            </a:r>
            <a:r>
              <a:rPr lang="de-DE" sz="1000" dirty="0" smtClean="0">
                <a:solidFill>
                  <a:schemeClr val="bg1">
                    <a:lumMod val="50000"/>
                  </a:schemeClr>
                </a:solidFill>
                <a:cs typeface="Segoe UI Light" panose="020B0502040204020203" pitchFamily="34" charset="0"/>
              </a:rPr>
              <a:t> </a:t>
            </a:r>
            <a:r>
              <a:rPr lang="de-DE" sz="1000" dirty="0" err="1" smtClean="0">
                <a:solidFill>
                  <a:schemeClr val="bg1">
                    <a:lumMod val="50000"/>
                  </a:schemeClr>
                </a:solidFill>
                <a:cs typeface="Segoe UI Light" panose="020B0502040204020203" pitchFamily="34" charset="0"/>
              </a:rPr>
              <a:t>graph</a:t>
            </a:r>
            <a:r>
              <a:rPr lang="de-DE" sz="1000" dirty="0" smtClean="0">
                <a:solidFill>
                  <a:schemeClr val="bg1">
                    <a:lumMod val="50000"/>
                  </a:schemeClr>
                </a:solidFill>
                <a:cs typeface="Segoe UI Light" panose="020B0502040204020203" pitchFamily="34" charset="0"/>
              </a:rPr>
              <a:t>: GHG Protocol</a:t>
            </a:r>
            <a:endParaRPr lang="de-DE" sz="1000" dirty="0">
              <a:solidFill>
                <a:schemeClr val="bg1">
                  <a:lumMod val="50000"/>
                </a:schemeClr>
              </a:solidFill>
              <a:cs typeface="Segoe UI Light" panose="020B0502040204020203" pitchFamily="34" charset="0"/>
            </a:endParaRPr>
          </a:p>
        </p:txBody>
      </p:sp>
      <p:sp>
        <p:nvSpPr>
          <p:cNvPr id="16" name="Textfeld 15"/>
          <p:cNvSpPr txBox="1"/>
          <p:nvPr/>
        </p:nvSpPr>
        <p:spPr>
          <a:xfrm>
            <a:off x="543407" y="5014196"/>
            <a:ext cx="2975429" cy="707886"/>
          </a:xfrm>
          <a:prstGeom prst="rect">
            <a:avLst/>
          </a:prstGeom>
          <a:noFill/>
        </p:spPr>
        <p:txBody>
          <a:bodyPr wrap="square" rtlCol="0">
            <a:spAutoFit/>
          </a:bodyPr>
          <a:lstStyle/>
          <a:p>
            <a:pPr lvl="0"/>
            <a:r>
              <a:rPr lang="de-DE" sz="2000" b="1" dirty="0"/>
              <a:t>2050/45/40 „</a:t>
            </a:r>
            <a:r>
              <a:rPr lang="de-DE" sz="2000" b="1" dirty="0" err="1"/>
              <a:t>net</a:t>
            </a:r>
            <a:r>
              <a:rPr lang="de-DE" sz="2000" b="1" dirty="0"/>
              <a:t> </a:t>
            </a:r>
            <a:r>
              <a:rPr lang="de-DE" sz="2000" b="1" dirty="0" err="1"/>
              <a:t>zero</a:t>
            </a:r>
            <a:r>
              <a:rPr lang="de-DE" sz="2000" b="1" dirty="0"/>
              <a:t>“ </a:t>
            </a:r>
            <a:r>
              <a:rPr lang="de-DE" sz="2000" b="1" dirty="0" err="1"/>
              <a:t>goals</a:t>
            </a:r>
            <a:r>
              <a:rPr lang="de-DE" sz="2000" b="1" dirty="0" smtClean="0"/>
              <a:t>…</a:t>
            </a:r>
            <a:endParaRPr lang="de-DE" sz="2000" b="1" dirty="0"/>
          </a:p>
        </p:txBody>
      </p:sp>
      <p:sp>
        <p:nvSpPr>
          <p:cNvPr id="17" name="Textfeld 16"/>
          <p:cNvSpPr txBox="1"/>
          <p:nvPr/>
        </p:nvSpPr>
        <p:spPr>
          <a:xfrm>
            <a:off x="2259920" y="3787748"/>
            <a:ext cx="3549195" cy="707886"/>
          </a:xfrm>
          <a:prstGeom prst="rect">
            <a:avLst/>
          </a:prstGeom>
          <a:noFill/>
        </p:spPr>
        <p:txBody>
          <a:bodyPr wrap="square" rtlCol="0">
            <a:spAutoFit/>
          </a:bodyPr>
          <a:lstStyle/>
          <a:p>
            <a:pPr lvl="0"/>
            <a:r>
              <a:rPr lang="de-DE" sz="2000" b="1" dirty="0"/>
              <a:t>… </a:t>
            </a:r>
            <a:r>
              <a:rPr lang="de-DE" sz="2000" b="1" dirty="0" err="1"/>
              <a:t>require</a:t>
            </a:r>
            <a:r>
              <a:rPr lang="de-DE" sz="2000" b="1" dirty="0"/>
              <a:t> </a:t>
            </a:r>
            <a:r>
              <a:rPr lang="de-DE" sz="2000" b="1" dirty="0" err="1"/>
              <a:t>measures</a:t>
            </a:r>
            <a:r>
              <a:rPr lang="de-DE" sz="2000" b="1" dirty="0"/>
              <a:t> </a:t>
            </a:r>
            <a:r>
              <a:rPr lang="de-DE" sz="2000" b="1" dirty="0" err="1"/>
              <a:t>to</a:t>
            </a:r>
            <a:r>
              <a:rPr lang="de-DE" sz="2000" b="1" dirty="0"/>
              <a:t> </a:t>
            </a:r>
            <a:r>
              <a:rPr lang="de-DE" sz="2000" b="1" dirty="0" err="1"/>
              <a:t>achieve</a:t>
            </a:r>
            <a:r>
              <a:rPr lang="de-DE" sz="2000" b="1" dirty="0"/>
              <a:t> </a:t>
            </a:r>
            <a:r>
              <a:rPr lang="de-DE" sz="2000" b="1" dirty="0" err="1"/>
              <a:t>them</a:t>
            </a:r>
            <a:endParaRPr lang="de-DE" sz="2000" b="1" dirty="0"/>
          </a:p>
        </p:txBody>
      </p:sp>
      <p:sp>
        <p:nvSpPr>
          <p:cNvPr id="18" name="Textfeld 17"/>
          <p:cNvSpPr txBox="1"/>
          <p:nvPr/>
        </p:nvSpPr>
        <p:spPr>
          <a:xfrm>
            <a:off x="2780084" y="2656696"/>
            <a:ext cx="4132153" cy="707886"/>
          </a:xfrm>
          <a:prstGeom prst="rect">
            <a:avLst/>
          </a:prstGeom>
          <a:noFill/>
        </p:spPr>
        <p:txBody>
          <a:bodyPr wrap="square" rtlCol="0">
            <a:spAutoFit/>
          </a:bodyPr>
          <a:lstStyle/>
          <a:p>
            <a:pPr lvl="0" algn="r"/>
            <a:r>
              <a:rPr lang="de-DE" sz="2000" b="1" dirty="0"/>
              <a:t>… </a:t>
            </a:r>
            <a:r>
              <a:rPr lang="de-DE" sz="2000" b="1" dirty="0" err="1" smtClean="0"/>
              <a:t>which</a:t>
            </a:r>
            <a:r>
              <a:rPr lang="de-DE" sz="2000" b="1" dirty="0" smtClean="0"/>
              <a:t> </a:t>
            </a:r>
            <a:r>
              <a:rPr lang="de-DE" sz="2000" b="1" dirty="0" err="1" smtClean="0"/>
              <a:t>require</a:t>
            </a:r>
            <a:r>
              <a:rPr lang="de-DE" sz="2000" b="1" dirty="0"/>
              <a:t/>
            </a:r>
            <a:br>
              <a:rPr lang="de-DE" sz="2000" b="1" dirty="0"/>
            </a:br>
            <a:r>
              <a:rPr lang="de-DE" sz="2000" b="1" dirty="0" err="1" smtClean="0"/>
              <a:t>emissions</a:t>
            </a:r>
            <a:r>
              <a:rPr lang="de-DE" sz="2000" b="1" dirty="0" smtClean="0"/>
              <a:t> </a:t>
            </a:r>
            <a:r>
              <a:rPr lang="de-DE" sz="2000" b="1" dirty="0" err="1" smtClean="0"/>
              <a:t>tracking</a:t>
            </a:r>
            <a:endParaRPr lang="de-DE" sz="2000" b="1" dirty="0"/>
          </a:p>
        </p:txBody>
      </p:sp>
      <p:sp>
        <p:nvSpPr>
          <p:cNvPr id="20" name="Freihandform 19"/>
          <p:cNvSpPr/>
          <p:nvPr/>
        </p:nvSpPr>
        <p:spPr>
          <a:xfrm>
            <a:off x="208099" y="4631723"/>
            <a:ext cx="3924300" cy="812800"/>
          </a:xfrm>
          <a:custGeom>
            <a:avLst/>
            <a:gdLst>
              <a:gd name="connsiteX0" fmla="*/ 0 w 3924300"/>
              <a:gd name="connsiteY0" fmla="*/ 812800 h 812800"/>
              <a:gd name="connsiteX1" fmla="*/ 714375 w 3924300"/>
              <a:gd name="connsiteY1" fmla="*/ 184150 h 812800"/>
              <a:gd name="connsiteX2" fmla="*/ 2028825 w 3924300"/>
              <a:gd name="connsiteY2" fmla="*/ 12700 h 812800"/>
              <a:gd name="connsiteX3" fmla="*/ 3486150 w 3924300"/>
              <a:gd name="connsiteY3" fmla="*/ 12700 h 812800"/>
              <a:gd name="connsiteX4" fmla="*/ 3924300 w 3924300"/>
              <a:gd name="connsiteY4" fmla="*/ 1270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300" h="812800">
                <a:moveTo>
                  <a:pt x="0" y="812800"/>
                </a:moveTo>
                <a:cubicBezTo>
                  <a:pt x="188119" y="565150"/>
                  <a:pt x="376238" y="317500"/>
                  <a:pt x="714375" y="184150"/>
                </a:cubicBezTo>
                <a:cubicBezTo>
                  <a:pt x="1052512" y="50800"/>
                  <a:pt x="1566863" y="41275"/>
                  <a:pt x="2028825" y="12700"/>
                </a:cubicBezTo>
                <a:cubicBezTo>
                  <a:pt x="2490788" y="-15875"/>
                  <a:pt x="3486150" y="12700"/>
                  <a:pt x="3486150" y="12700"/>
                </a:cubicBezTo>
                <a:lnTo>
                  <a:pt x="3924300" y="1270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p:nvSpPr>
        <p:spPr>
          <a:xfrm>
            <a:off x="1884815" y="3601580"/>
            <a:ext cx="3924300" cy="812800"/>
          </a:xfrm>
          <a:custGeom>
            <a:avLst/>
            <a:gdLst>
              <a:gd name="connsiteX0" fmla="*/ 0 w 3924300"/>
              <a:gd name="connsiteY0" fmla="*/ 812800 h 812800"/>
              <a:gd name="connsiteX1" fmla="*/ 714375 w 3924300"/>
              <a:gd name="connsiteY1" fmla="*/ 184150 h 812800"/>
              <a:gd name="connsiteX2" fmla="*/ 2028825 w 3924300"/>
              <a:gd name="connsiteY2" fmla="*/ 12700 h 812800"/>
              <a:gd name="connsiteX3" fmla="*/ 3486150 w 3924300"/>
              <a:gd name="connsiteY3" fmla="*/ 12700 h 812800"/>
              <a:gd name="connsiteX4" fmla="*/ 3924300 w 3924300"/>
              <a:gd name="connsiteY4" fmla="*/ 1270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300" h="812800">
                <a:moveTo>
                  <a:pt x="0" y="812800"/>
                </a:moveTo>
                <a:cubicBezTo>
                  <a:pt x="188119" y="565150"/>
                  <a:pt x="376238" y="317500"/>
                  <a:pt x="714375" y="184150"/>
                </a:cubicBezTo>
                <a:cubicBezTo>
                  <a:pt x="1052512" y="50800"/>
                  <a:pt x="1566863" y="41275"/>
                  <a:pt x="2028825" y="12700"/>
                </a:cubicBezTo>
                <a:cubicBezTo>
                  <a:pt x="2490788" y="-15875"/>
                  <a:pt x="3486150" y="12700"/>
                  <a:pt x="3486150" y="12700"/>
                </a:cubicBezTo>
                <a:lnTo>
                  <a:pt x="3924300" y="1270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p:nvSpPr>
        <p:spPr>
          <a:xfrm>
            <a:off x="3159213" y="2552303"/>
            <a:ext cx="3924300" cy="812800"/>
          </a:xfrm>
          <a:custGeom>
            <a:avLst/>
            <a:gdLst>
              <a:gd name="connsiteX0" fmla="*/ 0 w 3924300"/>
              <a:gd name="connsiteY0" fmla="*/ 812800 h 812800"/>
              <a:gd name="connsiteX1" fmla="*/ 714375 w 3924300"/>
              <a:gd name="connsiteY1" fmla="*/ 184150 h 812800"/>
              <a:gd name="connsiteX2" fmla="*/ 2028825 w 3924300"/>
              <a:gd name="connsiteY2" fmla="*/ 12700 h 812800"/>
              <a:gd name="connsiteX3" fmla="*/ 3486150 w 3924300"/>
              <a:gd name="connsiteY3" fmla="*/ 12700 h 812800"/>
              <a:gd name="connsiteX4" fmla="*/ 3924300 w 3924300"/>
              <a:gd name="connsiteY4" fmla="*/ 1270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300" h="812800">
                <a:moveTo>
                  <a:pt x="0" y="812800"/>
                </a:moveTo>
                <a:cubicBezTo>
                  <a:pt x="188119" y="565150"/>
                  <a:pt x="376238" y="317500"/>
                  <a:pt x="714375" y="184150"/>
                </a:cubicBezTo>
                <a:cubicBezTo>
                  <a:pt x="1052512" y="50800"/>
                  <a:pt x="1566863" y="41275"/>
                  <a:pt x="2028825" y="12700"/>
                </a:cubicBezTo>
                <a:cubicBezTo>
                  <a:pt x="2490788" y="-15875"/>
                  <a:pt x="3486150" y="12700"/>
                  <a:pt x="3486150" y="12700"/>
                </a:cubicBezTo>
                <a:lnTo>
                  <a:pt x="3924300" y="1270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6233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4U.m351Z0eACe4iisJP.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CoCvBmNl06mtnvJ53Le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1cTtIq9OcE6VfEBWZPSw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recFIMEB70yMPE4ksmMC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Lb6sW5mxs0WBDVQYshTf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Z2kFA1FnFUiQpXIPUpDhC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yz4pJa_5OkCvF1z4fVv7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99tGpfaeUWTh5fq_sQe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sZ0W45T0aRnLp8V8S6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24oaH4FFUeGf_Ma3mCu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1cTtIq9OcE6VfEBWZPSw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recFIMEB70yMPE4ksmMC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Lb6sW5mxs0WBDVQYshTfh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Z2kFA1FnFUiQpXIPUpDhC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yz4pJa_5OkCvF1z4fVv7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99tGpfaeUWTh5fq_sQeiQ"/>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1450</Words>
  <Application>Microsoft Office PowerPoint</Application>
  <PresentationFormat>Breitbild</PresentationFormat>
  <Paragraphs>179</Paragraphs>
  <Slides>17</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AplusTextBold</vt:lpstr>
      <vt:lpstr>AplusTextLight</vt:lpstr>
      <vt:lpstr>AplusTextRegular</vt:lpstr>
      <vt:lpstr>Arial</vt:lpstr>
      <vt:lpstr>Calibri</vt:lpstr>
      <vt:lpstr>Courier New</vt:lpstr>
      <vt:lpstr>Segoe UI Light</vt:lpstr>
      <vt:lpstr>Symbol</vt:lpstr>
      <vt:lpstr>Wingdings</vt:lpstr>
      <vt:lpstr>Office</vt:lpstr>
      <vt:lpstr>Climate Change, Greenhouse gas accounting &amp; Product carbon footprints</vt:lpstr>
      <vt:lpstr>Some words about your presenter</vt:lpstr>
      <vt:lpstr>Greenhouse gases in the Earth‘s atmosphere scatter infrared light back to the surface, keeping our planet from freezing</vt:lpstr>
      <vt:lpstr>Since 1850, atmospheric CO2 levels have increased by 50%</vt:lpstr>
      <vt:lpstr>To combat global warming, countries, states and cities have set “net zero” targets</vt:lpstr>
      <vt:lpstr>To support climate targets, countries have enacted legislation to price carbon and/or subsidize the shift to green alternatives</vt:lpstr>
      <vt:lpstr>To date, GHG emissions reductions mostly stem from the energy sector, with still little contribution from mobility or industry</vt:lpstr>
      <vt:lpstr>A range of GHG emission reduction measures in industry is available – and often commercially viable</vt:lpstr>
      <vt:lpstr>Emission reduction plans require standardized controlling of (yearly) GHG emissions</vt:lpstr>
      <vt:lpstr>A distinction must be made between Corporate and Product Carbon Footprints</vt:lpstr>
      <vt:lpstr>The Corporate Carbon Footprint focuses on GHG emissions within a company’s own control</vt:lpstr>
      <vt:lpstr>Many large companies have by now assessed their Corporate Carbon Footprint, including Scope 3 elements</vt:lpstr>
      <vt:lpstr>However, Product Carbon Footprints can be much larger than Corporate Carbon Footprints</vt:lpstr>
      <vt:lpstr>For suppliers, Product Carbon Footprints should focus on upstream activities</vt:lpstr>
      <vt:lpstr>Calculating a Product Carbon Footprints is not complicated –in principle</vt:lpstr>
      <vt:lpstr>Regulation mandates stakeholders to further push for corporate and product carbon footprint data points</vt:lpstr>
      <vt:lpstr>Many thanks for your attention!   … and maybe there are some questions?</vt:lpstr>
    </vt:vector>
  </TitlesOfParts>
  <Company>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Bastian Schröter</dc:creator>
  <cp:lastModifiedBy>Bastian Schröter</cp:lastModifiedBy>
  <cp:revision>161</cp:revision>
  <cp:lastPrinted>2018-08-16T09:26:51Z</cp:lastPrinted>
  <dcterms:created xsi:type="dcterms:W3CDTF">2018-07-20T08:19:36Z</dcterms:created>
  <dcterms:modified xsi:type="dcterms:W3CDTF">2024-02-22T18:26:25Z</dcterms:modified>
</cp:coreProperties>
</file>